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6" r:id="rId3"/>
    <p:sldId id="279" r:id="rId4"/>
    <p:sldId id="268" r:id="rId5"/>
    <p:sldId id="267" r:id="rId6"/>
    <p:sldId id="269" r:id="rId7"/>
    <p:sldId id="271" r:id="rId8"/>
    <p:sldId id="272" r:id="rId9"/>
    <p:sldId id="273" r:id="rId10"/>
    <p:sldId id="274" r:id="rId11"/>
    <p:sldId id="259" r:id="rId12"/>
    <p:sldId id="276" r:id="rId13"/>
    <p:sldId id="277" r:id="rId14"/>
    <p:sldId id="258" r:id="rId15"/>
    <p:sldId id="278" r:id="rId16"/>
    <p:sldId id="264" r:id="rId17"/>
    <p:sldId id="265" r:id="rId18"/>
    <p:sldId id="280" r:id="rId19"/>
    <p:sldId id="257" r:id="rId20"/>
    <p:sldId id="263" r:id="rId21"/>
    <p:sldId id="281" r:id="rId22"/>
    <p:sldId id="275" r:id="rId23"/>
    <p:sldId id="260"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8" d="100"/>
          <a:sy n="78" d="100"/>
        </p:scale>
        <p:origin x="-1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371BA-FBA9-2B43-B00D-E28A4B3FAB97}" type="datetimeFigureOut">
              <a:rPr lang="en-US" smtClean="0"/>
              <a:pPr/>
              <a:t>5/17/2009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3589C-2455-1D4F-B94C-087036B69C4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Morning sickness occurs in 50-90 percent of all pregnancies.  Symptoms</a:t>
            </a:r>
            <a:r>
              <a:rPr lang="en-US" baseline="0" dirty="0" smtClean="0"/>
              <a:t> can occur at time of day—80 percent persist throughout the day; </a:t>
            </a:r>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HCG</a:t>
            </a:r>
            <a:r>
              <a:rPr lang="en-US" baseline="0" dirty="0" smtClean="0"/>
              <a:t> levels peak during the first trimester; hCG is higher in women with hyperemesis than in other pregnant women.  </a:t>
            </a:r>
          </a:p>
          <a:p>
            <a:endParaRPr lang="en-US" baseline="0" dirty="0" smtClean="0"/>
          </a:p>
          <a:p>
            <a:r>
              <a:rPr lang="en-US" baseline="0" dirty="0" smtClean="0"/>
              <a:t>Studies addressing motility disturbances have shown conflicting results;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 n/v in early pregnancy is self limited</a:t>
            </a:r>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these are</a:t>
            </a:r>
            <a:r>
              <a:rPr lang="en-US" baseline="0" dirty="0" smtClean="0"/>
              <a:t> pregnancy related and occur in the latter half of pregnancy</a:t>
            </a:r>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Electrolytes—</a:t>
            </a:r>
            <a:r>
              <a:rPr lang="en-US" dirty="0" err="1" smtClean="0"/>
              <a:t>hypokalemia</a:t>
            </a:r>
            <a:r>
              <a:rPr lang="en-US" baseline="0" dirty="0" smtClean="0"/>
              <a:t> and metabolic alkalosis</a:t>
            </a:r>
          </a:p>
          <a:p>
            <a:r>
              <a:rPr lang="en-US" baseline="0" dirty="0" smtClean="0"/>
              <a:t>Increase in </a:t>
            </a:r>
            <a:r>
              <a:rPr lang="en-US" baseline="0" dirty="0" err="1" smtClean="0"/>
              <a:t>hematocrit</a:t>
            </a:r>
            <a:r>
              <a:rPr lang="en-US" baseline="0" dirty="0" smtClean="0"/>
              <a:t>—</a:t>
            </a:r>
            <a:r>
              <a:rPr lang="en-US" baseline="0" dirty="0" err="1" smtClean="0"/>
              <a:t>hemoconcentration</a:t>
            </a:r>
            <a:endParaRPr lang="en-US" baseline="0" dirty="0" smtClean="0"/>
          </a:p>
          <a:p>
            <a:r>
              <a:rPr lang="en-US" baseline="0" dirty="0" smtClean="0"/>
              <a:t>LFTS—increase in </a:t>
            </a:r>
            <a:r>
              <a:rPr lang="en-US" baseline="0" dirty="0" err="1" smtClean="0"/>
              <a:t>aminotransferases</a:t>
            </a:r>
            <a:r>
              <a:rPr lang="en-US" baseline="0" dirty="0" smtClean="0"/>
              <a:t>– mildly elevated</a:t>
            </a:r>
          </a:p>
          <a:p>
            <a:r>
              <a:rPr lang="en-US" baseline="0" dirty="0" smtClean="0"/>
              <a:t>Amylase and lipase—can increase as much as 5 fold—salivary rather than pancreatic in </a:t>
            </a:r>
            <a:r>
              <a:rPr lang="en-US" baseline="0" dirty="0" err="1" smtClean="0"/>
              <a:t>ori</a:t>
            </a:r>
            <a:endParaRPr lang="en-US" baseline="0" dirty="0" smtClean="0"/>
          </a:p>
          <a:p>
            <a:r>
              <a:rPr lang="en-US" baseline="0" dirty="0" smtClean="0"/>
              <a:t>Mild </a:t>
            </a:r>
            <a:r>
              <a:rPr lang="en-US" baseline="0" dirty="0" err="1" smtClean="0"/>
              <a:t>hyperthroidism</a:t>
            </a:r>
            <a:r>
              <a:rPr lang="en-US" baseline="0" dirty="0" smtClean="0"/>
              <a:t>---high HCG which has </a:t>
            </a:r>
            <a:r>
              <a:rPr lang="en-US" baseline="0" dirty="0" err="1" smtClean="0"/>
              <a:t>throid</a:t>
            </a:r>
            <a:r>
              <a:rPr lang="en-US" baseline="0" dirty="0" smtClean="0"/>
              <a:t> simulating activity—LOW TSH; </a:t>
            </a:r>
          </a:p>
          <a:p>
            <a:r>
              <a:rPr lang="en-US" baseline="0" dirty="0" smtClean="0"/>
              <a:t>Vomiting, absence of goiter and </a:t>
            </a:r>
            <a:r>
              <a:rPr lang="en-US" baseline="0" dirty="0" err="1" smtClean="0"/>
              <a:t>opthalmopathy</a:t>
            </a:r>
            <a:r>
              <a:rPr lang="en-US" baseline="0" dirty="0" smtClean="0"/>
              <a:t>; absence of the common signs of symptoms of </a:t>
            </a:r>
            <a:r>
              <a:rPr lang="en-US" baseline="0" dirty="0" err="1" smtClean="0"/>
              <a:t>hyperthy</a:t>
            </a:r>
            <a:r>
              <a:rPr lang="en-US" baseline="0" dirty="0" smtClean="0"/>
              <a:t> heat </a:t>
            </a:r>
            <a:r>
              <a:rPr lang="en-US" baseline="0" dirty="0" err="1" smtClean="0"/>
              <a:t>intol</a:t>
            </a:r>
            <a:r>
              <a:rPr lang="en-US" baseline="0" dirty="0" smtClean="0"/>
              <a:t>, muscle weakness, tremor—</a:t>
            </a:r>
          </a:p>
          <a:p>
            <a:r>
              <a:rPr lang="en-US" baseline="0" dirty="0" smtClean="0"/>
              <a:t>T4 minimally elevated and T3 not elevated– both are elevated in true </a:t>
            </a:r>
            <a:r>
              <a:rPr lang="en-US" baseline="0" dirty="0" err="1" smtClean="0"/>
              <a:t>hyperthy</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Pressure or massage at the P6 acupressure point is reported in some studies to relieve motion sickness. The point is found three of the patient's fingerbreadths proximal to the proximal wrist fold, between the </a:t>
            </a:r>
            <a:r>
              <a:rPr lang="en-US" sz="1200" kern="1200" dirty="0" err="1" smtClean="0">
                <a:solidFill>
                  <a:schemeClr val="tx1"/>
                </a:solidFill>
                <a:latin typeface="+mn-lt"/>
                <a:ea typeface="+mn-ea"/>
                <a:cs typeface="+mn-cs"/>
              </a:rPr>
              <a:t>palmaris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longus</a:t>
            </a:r>
            <a:r>
              <a:rPr lang="en-US" sz="1200" kern="1200" dirty="0" smtClean="0">
                <a:solidFill>
                  <a:schemeClr val="tx1"/>
                </a:solidFill>
                <a:latin typeface="+mn-lt"/>
                <a:ea typeface="+mn-ea"/>
                <a:cs typeface="+mn-cs"/>
              </a:rPr>
              <a:t> and flexor </a:t>
            </a:r>
            <a:r>
              <a:rPr lang="en-US" sz="1200" kern="1200" dirty="0" err="1" smtClean="0">
                <a:solidFill>
                  <a:schemeClr val="tx1"/>
                </a:solidFill>
                <a:latin typeface="+mn-lt"/>
                <a:ea typeface="+mn-ea"/>
                <a:cs typeface="+mn-cs"/>
              </a:rPr>
              <a:t>carpi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radialis</a:t>
            </a:r>
            <a:r>
              <a:rPr lang="en-US" sz="1200" kern="1200" dirty="0" smtClean="0">
                <a:solidFill>
                  <a:schemeClr val="tx1"/>
                </a:solidFill>
                <a:latin typeface="+mn-lt"/>
                <a:ea typeface="+mn-ea"/>
                <a:cs typeface="+mn-cs"/>
              </a:rPr>
              <a:t> tendons, shown in this picture by the tip of the pen.</a:t>
            </a:r>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he Sea-Band is a knitted </a:t>
            </a:r>
            <a:r>
              <a:rPr lang="en-US" sz="1200" b="1" kern="1200" dirty="0" err="1" smtClean="0">
                <a:solidFill>
                  <a:schemeClr val="tx1"/>
                </a:solidFill>
                <a:latin typeface="+mn-lt"/>
                <a:ea typeface="+mn-ea"/>
                <a:cs typeface="+mn-cs"/>
              </a:rPr>
              <a:t>elasticated</a:t>
            </a:r>
            <a:r>
              <a:rPr lang="en-US" sz="1200" b="1" kern="1200" dirty="0" smtClean="0">
                <a:solidFill>
                  <a:schemeClr val="tx1"/>
                </a:solidFill>
                <a:latin typeface="+mn-lt"/>
                <a:ea typeface="+mn-ea"/>
                <a:cs typeface="+mn-cs"/>
              </a:rPr>
              <a:t> wrist band, which operates by applying pressure on the </a:t>
            </a:r>
            <a:r>
              <a:rPr lang="en-US" sz="1200" b="1" kern="1200" dirty="0" err="1" smtClean="0">
                <a:solidFill>
                  <a:schemeClr val="tx1"/>
                </a:solidFill>
                <a:latin typeface="+mn-lt"/>
                <a:ea typeface="+mn-ea"/>
                <a:cs typeface="+mn-cs"/>
              </a:rPr>
              <a:t>Nei</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Kuan</a:t>
            </a:r>
            <a:r>
              <a:rPr lang="en-US" sz="1200" b="1" kern="1200" dirty="0" smtClean="0">
                <a:solidFill>
                  <a:schemeClr val="tx1"/>
                </a:solidFill>
                <a:latin typeface="+mn-lt"/>
                <a:ea typeface="+mn-ea"/>
                <a:cs typeface="+mn-cs"/>
              </a:rPr>
              <a:t> acupressure point on each wrist by means of a plastic stud. Because the bands do not use drugs, they do not cause any of the side effects associated with anti-nausea drugs and can be worn on each wrist whenever you feel nauseous. They are suitable for adults and children.</a:t>
            </a:r>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hen you experience nausea, this rhythm becomes erratic. The </a:t>
            </a:r>
            <a:r>
              <a:rPr lang="en-US" sz="1200" kern="1200" dirty="0" err="1" smtClean="0">
                <a:solidFill>
                  <a:schemeClr val="tx1"/>
                </a:solidFill>
                <a:latin typeface="+mn-lt"/>
                <a:ea typeface="+mn-ea"/>
                <a:cs typeface="+mn-cs"/>
              </a:rPr>
              <a:t>ReliefBand</a:t>
            </a:r>
            <a:r>
              <a:rPr lang="en-US" sz="1200" kern="1200" baseline="300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uses mild electrical stimulation of the median nerve, located on the underside of your wrist, to send a message through the brain that can make the stomach rhythm return to normal.</a:t>
            </a:r>
            <a:r>
              <a:rPr lang="en-US" sz="1200" b="1" kern="1200" baseline="0" dirty="0" smtClean="0">
                <a:solidFill>
                  <a:schemeClr val="tx1"/>
                </a:solidFill>
                <a:latin typeface="+mn-lt"/>
                <a:ea typeface="+mn-ea"/>
                <a:cs typeface="+mn-cs"/>
              </a:rPr>
              <a:t> Fast &amp; easy </a:t>
            </a:r>
            <a:r>
              <a:rPr lang="en-US" sz="1200" b="1" kern="1200" baseline="0" dirty="0" err="1" smtClean="0">
                <a:solidFill>
                  <a:schemeClr val="tx1"/>
                </a:solidFill>
                <a:latin typeface="+mn-lt"/>
                <a:ea typeface="+mn-ea"/>
                <a:cs typeface="+mn-cs"/>
              </a:rPr>
              <a:t>reliefSince</a:t>
            </a:r>
            <a:r>
              <a:rPr lang="en-US" sz="1200" b="1" kern="1200" baseline="0" dirty="0" smtClean="0">
                <a:solidFill>
                  <a:schemeClr val="tx1"/>
                </a:solidFill>
                <a:latin typeface="+mn-lt"/>
                <a:ea typeface="+mn-ea"/>
                <a:cs typeface="+mn-cs"/>
              </a:rPr>
              <a:t> the </a:t>
            </a:r>
            <a:r>
              <a:rPr lang="en-US" sz="1200" b="1" kern="1200" baseline="0" dirty="0" err="1" smtClean="0">
                <a:solidFill>
                  <a:schemeClr val="tx1"/>
                </a:solidFill>
                <a:latin typeface="+mn-lt"/>
                <a:ea typeface="+mn-ea"/>
                <a:cs typeface="+mn-cs"/>
              </a:rPr>
              <a:t>ReliefBand</a:t>
            </a:r>
            <a:r>
              <a:rPr lang="en-US" sz="1200" b="1" kern="1200" baseline="0" dirty="0" smtClean="0">
                <a:solidFill>
                  <a:schemeClr val="tx1"/>
                </a:solidFill>
                <a:latin typeface="+mn-lt"/>
                <a:ea typeface="+mn-ea"/>
                <a:cs typeface="+mn-cs"/>
              </a:rPr>
              <a:t> is not a drug, you can start to feel results within minutes. And </a:t>
            </a:r>
            <a:r>
              <a:rPr lang="en-US" sz="1200" b="1" kern="1200" baseline="0" dirty="0" err="1" smtClean="0">
                <a:solidFill>
                  <a:schemeClr val="tx1"/>
                </a:solidFill>
                <a:latin typeface="+mn-lt"/>
                <a:ea typeface="+mn-ea"/>
                <a:cs typeface="+mn-cs"/>
              </a:rPr>
              <a:t>ReliefBand</a:t>
            </a:r>
            <a:r>
              <a:rPr lang="en-US" sz="1200" b="1" kern="1200" baseline="0" dirty="0" smtClean="0">
                <a:solidFill>
                  <a:schemeClr val="tx1"/>
                </a:solidFill>
                <a:latin typeface="+mn-lt"/>
                <a:ea typeface="+mn-ea"/>
                <a:cs typeface="+mn-cs"/>
              </a:rPr>
              <a:t> doesn't have drug side effects, like headaches, dizziness, or drowsiness, or rules about what not to eat or drink while you're wearing </a:t>
            </a:r>
            <a:r>
              <a:rPr lang="en-US" sz="1200" b="1" kern="1200" baseline="0" dirty="0" err="1" smtClean="0">
                <a:solidFill>
                  <a:schemeClr val="tx1"/>
                </a:solidFill>
                <a:latin typeface="+mn-lt"/>
                <a:ea typeface="+mn-ea"/>
                <a:cs typeface="+mn-cs"/>
              </a:rPr>
              <a:t>it.With</a:t>
            </a:r>
            <a:r>
              <a:rPr lang="en-US" sz="1200" b="1" kern="1200" baseline="0" dirty="0" smtClean="0">
                <a:solidFill>
                  <a:schemeClr val="tx1"/>
                </a:solidFill>
                <a:latin typeface="+mn-lt"/>
                <a:ea typeface="+mn-ea"/>
                <a:cs typeface="+mn-cs"/>
              </a:rPr>
              <a:t> its 5 adjustable settings, the </a:t>
            </a:r>
            <a:r>
              <a:rPr lang="en-US" sz="1200" b="1" kern="1200" baseline="0" dirty="0" err="1" smtClean="0">
                <a:solidFill>
                  <a:schemeClr val="tx1"/>
                </a:solidFill>
                <a:latin typeface="+mn-lt"/>
                <a:ea typeface="+mn-ea"/>
                <a:cs typeface="+mn-cs"/>
              </a:rPr>
              <a:t>ReliefBand</a:t>
            </a:r>
            <a:r>
              <a:rPr lang="en-US" sz="1200" b="1" kern="1200" baseline="0" dirty="0" smtClean="0">
                <a:solidFill>
                  <a:schemeClr val="tx1"/>
                </a:solidFill>
                <a:latin typeface="+mn-lt"/>
                <a:ea typeface="+mn-ea"/>
                <a:cs typeface="+mn-cs"/>
              </a:rPr>
              <a:t> can give you the power to control your nausea naturally. Original batteries can last up to 150 hours. If you run out of battery power, just replace the batteries for continued use.</a:t>
            </a:r>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33589C-2455-1D4F-B94C-087036B69C46}"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4DBE3-7E67-3F42-8D7C-785C45D1FD76}" type="datetimeFigureOut">
              <a:rPr lang="en-US" smtClean="0"/>
              <a:pPr/>
              <a:t>5/17/2009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27FDD-03EC-0547-9083-B769DA0ECF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4DBE3-7E67-3F42-8D7C-785C45D1FD76}" type="datetimeFigureOut">
              <a:rPr lang="en-US" smtClean="0"/>
              <a:pPr/>
              <a:t>5/17/2009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27FDD-03EC-0547-9083-B769DA0ECF2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eliefband.com" TargetMode="External"/><Relationship Id="rId2" Type="http://schemas.openxmlformats.org/officeDocument/2006/relationships/hyperlink" Target="http://www.sogc.org/health/pregnancy-nausea_e.asp#length" TargetMode="External"/><Relationship Id="rId1" Type="http://schemas.openxmlformats.org/officeDocument/2006/relationships/slideLayout" Target="../slideLayouts/slideLayout2.xml"/><Relationship Id="rId4" Type="http://schemas.openxmlformats.org/officeDocument/2006/relationships/hyperlink" Target="http://www.sea-ban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987"/>
            <a:ext cx="7772400" cy="1470025"/>
          </a:xfrm>
        </p:spPr>
        <p:txBody>
          <a:bodyPr/>
          <a:lstStyle/>
          <a:p>
            <a:r>
              <a:rPr lang="en-US" dirty="0" smtClean="0"/>
              <a:t>Nausea and Vomiting in Pregnancy:</a:t>
            </a:r>
            <a:endParaRPr lang="en-US" dirty="0"/>
          </a:p>
        </p:txBody>
      </p:sp>
      <p:sp>
        <p:nvSpPr>
          <p:cNvPr id="3" name="Subtitle 2"/>
          <p:cNvSpPr>
            <a:spLocks noGrp="1"/>
          </p:cNvSpPr>
          <p:nvPr>
            <p:ph type="subTitle" idx="1"/>
          </p:nvPr>
        </p:nvSpPr>
        <p:spPr>
          <a:xfrm>
            <a:off x="1371600" y="2362200"/>
            <a:ext cx="6400800" cy="1752600"/>
          </a:xfrm>
        </p:spPr>
        <p:txBody>
          <a:bodyPr/>
          <a:lstStyle/>
          <a:p>
            <a:r>
              <a:rPr lang="en-US" dirty="0" smtClean="0"/>
              <a:t>Pharmacologic and </a:t>
            </a:r>
          </a:p>
          <a:p>
            <a:r>
              <a:rPr lang="en-US" dirty="0" smtClean="0"/>
              <a:t>Non-Pharmacologic Approaches</a:t>
            </a:r>
            <a:endParaRPr lang="en-US" dirty="0"/>
          </a:p>
        </p:txBody>
      </p:sp>
      <p:sp>
        <p:nvSpPr>
          <p:cNvPr id="4" name="TextBox 3"/>
          <p:cNvSpPr txBox="1"/>
          <p:nvPr/>
        </p:nvSpPr>
        <p:spPr>
          <a:xfrm>
            <a:off x="5715000" y="4953000"/>
            <a:ext cx="2672276" cy="830997"/>
          </a:xfrm>
          <a:prstGeom prst="rect">
            <a:avLst/>
          </a:prstGeom>
          <a:noFill/>
        </p:spPr>
        <p:txBody>
          <a:bodyPr wrap="none" rtlCol="0">
            <a:spAutoFit/>
          </a:bodyPr>
          <a:lstStyle/>
          <a:p>
            <a:r>
              <a:rPr lang="en-US" sz="2400" dirty="0" smtClean="0"/>
              <a:t>Harini Kumar, PGY-1</a:t>
            </a:r>
          </a:p>
          <a:p>
            <a:r>
              <a:rPr lang="en-US" sz="2400" dirty="0" smtClean="0"/>
              <a:t> 5/5/09</a:t>
            </a:r>
            <a:endParaRPr lang="en-US" sz="2400" dirty="0"/>
          </a:p>
        </p:txBody>
      </p:sp>
      <p:pic>
        <p:nvPicPr>
          <p:cNvPr id="5" name="Picture 4"/>
          <p:cNvPicPr>
            <a:picLocks noChangeAspect="1"/>
          </p:cNvPicPr>
          <p:nvPr/>
        </p:nvPicPr>
        <p:blipFill>
          <a:blip r:embed="rId2"/>
          <a:stretch>
            <a:fillRect/>
          </a:stretch>
        </p:blipFill>
        <p:spPr>
          <a:xfrm>
            <a:off x="1600200" y="3733800"/>
            <a:ext cx="2540000" cy="2806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Workup…</a:t>
            </a:r>
            <a:endParaRPr lang="en-US" dirty="0"/>
          </a:p>
        </p:txBody>
      </p:sp>
      <p:sp>
        <p:nvSpPr>
          <p:cNvPr id="3" name="Content Placeholder 2"/>
          <p:cNvSpPr>
            <a:spLocks noGrp="1"/>
          </p:cNvSpPr>
          <p:nvPr>
            <p:ph idx="1"/>
          </p:nvPr>
        </p:nvSpPr>
        <p:spPr/>
        <p:txBody>
          <a:bodyPr/>
          <a:lstStyle/>
          <a:p>
            <a:r>
              <a:rPr lang="en-US" dirty="0" smtClean="0"/>
              <a:t>Weight; orthostatic blood pressure; serum free T4 concentration; TSH; serum electrolytes; urine ketones; CBC; </a:t>
            </a:r>
            <a:r>
              <a:rPr lang="en-US" dirty="0" err="1" smtClean="0"/>
              <a:t>LFTs</a:t>
            </a:r>
            <a:endParaRPr lang="en-US" dirty="0" smtClean="0"/>
          </a:p>
          <a:p>
            <a:r>
              <a:rPr lang="en-US" dirty="0" smtClean="0"/>
              <a:t>Hyperthyroidism vs. hyperemesis</a:t>
            </a:r>
          </a:p>
          <a:p>
            <a:r>
              <a:rPr lang="en-US" dirty="0" smtClean="0"/>
              <a:t>Ultrasound examination—performed to exclude gestational </a:t>
            </a:r>
            <a:r>
              <a:rPr lang="en-US" dirty="0" err="1" smtClean="0"/>
              <a:t>trophoblstic</a:t>
            </a:r>
            <a:r>
              <a:rPr lang="en-US" dirty="0" smtClean="0"/>
              <a:t> dz and multiple gestation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15400" cy="4708525"/>
          </a:xfrm>
        </p:spPr>
        <p:txBody>
          <a:bodyPr>
            <a:normAutofit lnSpcReduction="10000"/>
          </a:bodyPr>
          <a:lstStyle/>
          <a:p>
            <a:r>
              <a:rPr lang="en-US" dirty="0" smtClean="0"/>
              <a:t>	</a:t>
            </a:r>
            <a:r>
              <a:rPr lang="en-US" sz="2800" dirty="0" smtClean="0">
                <a:latin typeface="Verdana"/>
              </a:rPr>
              <a:t>Avoidance of environmental triggers, especially strong odors	</a:t>
            </a:r>
          </a:p>
          <a:p>
            <a:r>
              <a:rPr lang="en-US" sz="2800" dirty="0" smtClean="0">
                <a:latin typeface="Verdana"/>
              </a:rPr>
              <a:t>Powdered ginger extract 1g/day or ginger capsules 250 mg TID or QID*	</a:t>
            </a:r>
          </a:p>
          <a:p>
            <a:r>
              <a:rPr lang="en-US" sz="2800" dirty="0" smtClean="0">
                <a:latin typeface="Verdana"/>
              </a:rPr>
              <a:t>Acupressure wristbands (acupuncture pressure point </a:t>
            </a:r>
            <a:r>
              <a:rPr lang="en-US" sz="2800" dirty="0" err="1" smtClean="0">
                <a:latin typeface="Verdana"/>
              </a:rPr>
              <a:t>pericadium</a:t>
            </a:r>
            <a:r>
              <a:rPr lang="en-US" sz="2800" dirty="0" smtClean="0">
                <a:latin typeface="Verdana"/>
              </a:rPr>
              <a:t> 6)	</a:t>
            </a:r>
          </a:p>
          <a:p>
            <a:r>
              <a:rPr lang="en-US" sz="2800" dirty="0" smtClean="0">
                <a:latin typeface="Verdana"/>
              </a:rPr>
              <a:t>Acupuncture (pressure points liver meridian 3 and spleen 6)	</a:t>
            </a:r>
          </a:p>
          <a:p>
            <a:r>
              <a:rPr lang="en-US" sz="2800" dirty="0" smtClean="0">
                <a:latin typeface="Verdana"/>
              </a:rPr>
              <a:t>Psychotherapy	</a:t>
            </a:r>
          </a:p>
          <a:p>
            <a:r>
              <a:rPr lang="en-US" sz="2800" dirty="0" smtClean="0">
                <a:latin typeface="Verdana"/>
              </a:rPr>
              <a:t>Hypnotherapy	</a:t>
            </a:r>
          </a:p>
          <a:p>
            <a:endParaRPr lang="en-US" dirty="0"/>
          </a:p>
        </p:txBody>
      </p:sp>
      <p:sp>
        <p:nvSpPr>
          <p:cNvPr id="4" name="TextBox 3"/>
          <p:cNvSpPr txBox="1"/>
          <p:nvPr/>
        </p:nvSpPr>
        <p:spPr>
          <a:xfrm>
            <a:off x="1143000" y="533400"/>
            <a:ext cx="6888474" cy="707886"/>
          </a:xfrm>
          <a:prstGeom prst="rect">
            <a:avLst/>
          </a:prstGeom>
          <a:noFill/>
        </p:spPr>
        <p:txBody>
          <a:bodyPr wrap="square" rtlCol="0">
            <a:spAutoFit/>
          </a:bodyPr>
          <a:lstStyle/>
          <a:p>
            <a:r>
              <a:rPr lang="en-US" sz="4000" dirty="0" smtClean="0"/>
              <a:t>Non-Pharmacologic Treatments:</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a:t>
            </a:r>
            <a:r>
              <a:rPr lang="en-US" dirty="0" err="1" smtClean="0"/>
              <a:t>pharm</a:t>
            </a:r>
            <a:r>
              <a:rPr lang="en-US" dirty="0" smtClean="0"/>
              <a:t> Interventions</a:t>
            </a:r>
            <a:br>
              <a:rPr lang="en-US" dirty="0" smtClean="0"/>
            </a:br>
            <a:r>
              <a:rPr lang="en-US" dirty="0" smtClean="0"/>
              <a:t>Continued….</a:t>
            </a:r>
            <a:endParaRPr lang="en-US" dirty="0"/>
          </a:p>
        </p:txBody>
      </p:sp>
      <p:sp>
        <p:nvSpPr>
          <p:cNvPr id="3" name="Content Placeholder 2"/>
          <p:cNvSpPr>
            <a:spLocks noGrp="1"/>
          </p:cNvSpPr>
          <p:nvPr>
            <p:ph idx="1"/>
          </p:nvPr>
        </p:nvSpPr>
        <p:spPr/>
        <p:txBody>
          <a:bodyPr/>
          <a:lstStyle/>
          <a:p>
            <a:r>
              <a:rPr lang="en-US" dirty="0" smtClean="0"/>
              <a:t>Diet—</a:t>
            </a:r>
            <a:r>
              <a:rPr lang="en-US" sz="2000" dirty="0" smtClean="0"/>
              <a:t>frequent high </a:t>
            </a:r>
            <a:r>
              <a:rPr lang="en-US" sz="2000" dirty="0" err="1" smtClean="0"/>
              <a:t>carb</a:t>
            </a:r>
            <a:r>
              <a:rPr lang="en-US" sz="2000" dirty="0" smtClean="0"/>
              <a:t>, low fat, small meals; eliminate spicy food, salty food, high protein snacks/meals; food better tolerated if cold, clear, carbonated, sour; aromatic therapies (lemon, mint, orange); avoid supplements containing iron—causes gastric irritation</a:t>
            </a:r>
          </a:p>
          <a:p>
            <a:r>
              <a:rPr lang="en-US" dirty="0" smtClean="0"/>
              <a:t>Triggers—</a:t>
            </a:r>
            <a:r>
              <a:rPr lang="en-US" sz="2000" dirty="0" smtClean="0"/>
              <a:t>avoid environmental triggers—stuffy rooms, odors, heat, humidity, noise, physical motion; avoid brushing teeth after eating; get adequate rest; </a:t>
            </a:r>
          </a:p>
          <a:p>
            <a:pPr>
              <a:buNone/>
            </a:pPr>
            <a:r>
              <a:rPr lang="en-US" sz="2000" dirty="0" smtClean="0"/>
              <a:t>      Psychological—provide emotional support; addressed depressed mood and affect changes; inquire about domestic violence; inquire about psychiatric history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a:t>
            </a:r>
            <a:r>
              <a:rPr lang="en-US" dirty="0" err="1" smtClean="0"/>
              <a:t>Pharm</a:t>
            </a:r>
            <a:r>
              <a:rPr lang="en-US" dirty="0" smtClean="0"/>
              <a:t> Interventions </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Ginger—</a:t>
            </a:r>
            <a:r>
              <a:rPr lang="en-US" sz="2000" dirty="0" smtClean="0"/>
              <a:t>use in teas, preserves, ginger ale, capsule.;</a:t>
            </a:r>
          </a:p>
          <a:p>
            <a:r>
              <a:rPr lang="en-US" sz="2000" dirty="0" smtClean="0"/>
              <a:t>Review article:  ginger is effective in reducing nausea and vomiting; </a:t>
            </a:r>
          </a:p>
          <a:p>
            <a:r>
              <a:rPr lang="en-US" sz="2000" dirty="0" smtClean="0"/>
              <a:t>dose range between 500-1500 mg/day; </a:t>
            </a:r>
          </a:p>
          <a:p>
            <a:r>
              <a:rPr lang="en-US" sz="2000" dirty="0" smtClean="0"/>
              <a:t>adverse effects—uncommon, GI upset, heartburn, diarrhea, mouth/throat  irritation</a:t>
            </a:r>
          </a:p>
          <a:p>
            <a:r>
              <a:rPr lang="en-US" sz="2000" dirty="0" smtClean="0"/>
              <a:t>no higher incidence of birth defects, miscarriages, or deformities</a:t>
            </a:r>
          </a:p>
          <a:p>
            <a:pPr algn="just"/>
            <a:r>
              <a:rPr lang="en-US" sz="2000" dirty="0" smtClean="0"/>
              <a:t>not universally recommended without more large scale trials of efficacy and safety—pregnancy category C</a:t>
            </a:r>
          </a:p>
          <a:p>
            <a:pPr algn="just"/>
            <a:r>
              <a:rPr lang="en-US" sz="2000" dirty="0" smtClean="0"/>
              <a:t>use in first trimester</a:t>
            </a:r>
          </a:p>
          <a:p>
            <a:pPr algn="just"/>
            <a:r>
              <a:rPr lang="en-US" sz="2000" dirty="0" smtClean="0"/>
              <a:t>good option for pts not responding to </a:t>
            </a:r>
            <a:r>
              <a:rPr lang="en-US" sz="2000" dirty="0" err="1" smtClean="0"/>
              <a:t>pharm</a:t>
            </a:r>
            <a:r>
              <a:rPr lang="en-US" sz="2000" dirty="0" smtClean="0"/>
              <a:t> methods</a:t>
            </a:r>
          </a:p>
          <a:p>
            <a:pPr algn="just">
              <a:buNone/>
            </a:pPr>
            <a:r>
              <a:rPr lang="en-US" sz="2000" dirty="0" smtClean="0"/>
              <a:t>    </a:t>
            </a:r>
            <a:endParaRPr lang="en-US" dirty="0" smtClean="0"/>
          </a:p>
          <a:p>
            <a:pPr algn="just">
              <a:buNone/>
            </a:pPr>
            <a:r>
              <a:rPr lang="en-US" sz="1600" dirty="0" smtClean="0"/>
              <a:t>Boone, S and Shields K.  Treating Pregnancy-Related Nausea and Vomiting with Ginger.  The</a:t>
            </a:r>
          </a:p>
          <a:p>
            <a:pPr algn="just">
              <a:buNone/>
            </a:pPr>
            <a:r>
              <a:rPr lang="en-US" sz="1600" dirty="0" smtClean="0"/>
              <a:t>Annals of Pharmacology 2005; 39: 1710-1713.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and Acupressure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5" name="Picture 4"/>
          <p:cNvPicPr>
            <a:picLocks noChangeAspect="1"/>
          </p:cNvPicPr>
          <p:nvPr/>
        </p:nvPicPr>
        <p:blipFill>
          <a:blip r:embed="rId3"/>
          <a:stretch>
            <a:fillRect/>
          </a:stretch>
        </p:blipFill>
        <p:spPr>
          <a:xfrm>
            <a:off x="1295400" y="1600199"/>
            <a:ext cx="6781800" cy="452596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Acupressure</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t>Constant pressure to specific anatomic areas; noninvasive form of acupuncture; </a:t>
            </a:r>
          </a:p>
          <a:p>
            <a:r>
              <a:rPr lang="en-US" sz="2800" dirty="0" smtClean="0"/>
              <a:t>Scientific analysis is weak</a:t>
            </a:r>
          </a:p>
          <a:p>
            <a:r>
              <a:rPr lang="en-US" sz="2800" dirty="0" smtClean="0"/>
              <a:t>Physiological basis for acupressure is not described</a:t>
            </a:r>
          </a:p>
          <a:p>
            <a:r>
              <a:rPr lang="en-US" sz="2800" dirty="0" smtClean="0"/>
              <a:t>7 day community based clinical trial:</a:t>
            </a:r>
          </a:p>
          <a:p>
            <a:pPr>
              <a:buNone/>
            </a:pPr>
            <a:r>
              <a:rPr lang="en-US" sz="2000" dirty="0" smtClean="0"/>
              <a:t>     O’Brien et al.  Efficacy of P6 acupressure in the treatment of nausea and vomiting during pregnancy.  AM J </a:t>
            </a:r>
            <a:r>
              <a:rPr lang="en-US" sz="2000" dirty="0" err="1" smtClean="0"/>
              <a:t>Obstet</a:t>
            </a:r>
            <a:r>
              <a:rPr lang="en-US" sz="2000" dirty="0" smtClean="0"/>
              <a:t> and Gyn 1996; 174: 708-715</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68500" y="1835150"/>
            <a:ext cx="4800600" cy="4755311"/>
          </a:xfrm>
          <a:prstGeom prst="rect">
            <a:avLst/>
          </a:prstGeom>
        </p:spPr>
      </p:pic>
      <p:pic>
        <p:nvPicPr>
          <p:cNvPr id="6" name="Picture 5"/>
          <p:cNvPicPr>
            <a:picLocks noChangeAspect="1"/>
          </p:cNvPicPr>
          <p:nvPr/>
        </p:nvPicPr>
        <p:blipFill>
          <a:blip r:embed="rId4"/>
          <a:stretch>
            <a:fillRect/>
          </a:stretch>
        </p:blipFill>
        <p:spPr>
          <a:xfrm>
            <a:off x="2336800" y="0"/>
            <a:ext cx="4064000" cy="1689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762000" y="457200"/>
            <a:ext cx="3093540" cy="3889022"/>
          </a:xfrm>
          <a:prstGeom prst="rect">
            <a:avLst/>
          </a:prstGeom>
        </p:spPr>
      </p:pic>
      <p:pic>
        <p:nvPicPr>
          <p:cNvPr id="5" name="Picture 4"/>
          <p:cNvPicPr>
            <a:picLocks noChangeAspect="1"/>
          </p:cNvPicPr>
          <p:nvPr/>
        </p:nvPicPr>
        <p:blipFill>
          <a:blip r:embed="rId4"/>
          <a:stretch>
            <a:fillRect/>
          </a:stretch>
        </p:blipFill>
        <p:spPr>
          <a:xfrm>
            <a:off x="4267200" y="513761"/>
            <a:ext cx="4038600" cy="1807754"/>
          </a:xfrm>
          <a:prstGeom prst="rect">
            <a:avLst/>
          </a:prstGeom>
        </p:spPr>
      </p:pic>
      <p:pic>
        <p:nvPicPr>
          <p:cNvPr id="6" name="Picture 5"/>
          <p:cNvPicPr>
            <a:picLocks noChangeAspect="1"/>
          </p:cNvPicPr>
          <p:nvPr/>
        </p:nvPicPr>
        <p:blipFill>
          <a:blip r:embed="rId5"/>
          <a:stretch>
            <a:fillRect/>
          </a:stretch>
        </p:blipFill>
        <p:spPr>
          <a:xfrm>
            <a:off x="4953000" y="3012722"/>
            <a:ext cx="2667000" cy="2667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Pharmacologic approach:</a:t>
            </a:r>
            <a:endParaRPr lang="en-US" sz="3200" dirty="0"/>
          </a:p>
        </p:txBody>
      </p:sp>
      <p:sp>
        <p:nvSpPr>
          <p:cNvPr id="3" name="Content Placeholder 2"/>
          <p:cNvSpPr>
            <a:spLocks noGrp="1"/>
          </p:cNvSpPr>
          <p:nvPr>
            <p:ph idx="1"/>
          </p:nvPr>
        </p:nvSpPr>
        <p:spPr>
          <a:xfrm>
            <a:off x="457200" y="914400"/>
            <a:ext cx="8229600" cy="5257800"/>
          </a:xfrm>
        </p:spPr>
        <p:txBody>
          <a:bodyPr>
            <a:normAutofit fontScale="85000" lnSpcReduction="20000"/>
          </a:bodyPr>
          <a:lstStyle/>
          <a:p>
            <a:r>
              <a:rPr lang="en-US" sz="2000" b="1" dirty="0" smtClean="0"/>
              <a:t>Pyridoxine (</a:t>
            </a:r>
            <a:r>
              <a:rPr lang="en-US" sz="2000" b="1" dirty="0" err="1" smtClean="0"/>
              <a:t>vitmain</a:t>
            </a:r>
            <a:r>
              <a:rPr lang="en-US" sz="2000" b="1" dirty="0" smtClean="0"/>
              <a:t> B6)</a:t>
            </a:r>
            <a:r>
              <a:rPr lang="en-US" sz="2800" dirty="0" smtClean="0"/>
              <a:t>—</a:t>
            </a:r>
            <a:r>
              <a:rPr lang="en-US" sz="2000" dirty="0" smtClean="0"/>
              <a:t>useful for morning sickness; was on market with Doxylamine( antihistamine)—available as Unisom—combination </a:t>
            </a:r>
            <a:r>
              <a:rPr lang="en-US" sz="2000" dirty="0" err="1" smtClean="0"/>
              <a:t>Dilectin</a:t>
            </a:r>
            <a:r>
              <a:rPr lang="en-US" sz="2000" dirty="0" smtClean="0"/>
              <a:t> is available in Canada</a:t>
            </a:r>
          </a:p>
          <a:p>
            <a:endParaRPr lang="en-US" sz="2000" dirty="0" smtClean="0"/>
          </a:p>
          <a:p>
            <a:r>
              <a:rPr lang="en-US" sz="2000" b="1" dirty="0" smtClean="0"/>
              <a:t>Antihistamines/Anticholinergics</a:t>
            </a:r>
            <a:r>
              <a:rPr lang="en-US" sz="2000" dirty="0" smtClean="0"/>
              <a:t>—promethazine (Phenergan); dimenhydrinate (Dramamine)</a:t>
            </a:r>
          </a:p>
          <a:p>
            <a:endParaRPr lang="en-US" sz="2000" dirty="0" smtClean="0"/>
          </a:p>
          <a:p>
            <a:r>
              <a:rPr lang="en-US" sz="2000" b="1" dirty="0" smtClean="0"/>
              <a:t>Antiemetic</a:t>
            </a:r>
            <a:r>
              <a:rPr lang="en-US" sz="2000" dirty="0" smtClean="0"/>
              <a:t>—Ondansetron (Zofran)—serotonin receptor antagonist; </a:t>
            </a:r>
          </a:p>
          <a:p>
            <a:endParaRPr lang="en-US" sz="2000" dirty="0" smtClean="0"/>
          </a:p>
          <a:p>
            <a:r>
              <a:rPr lang="en-US" sz="2000" b="1" dirty="0" smtClean="0"/>
              <a:t>Motility Drugs( dopamine antagonists)</a:t>
            </a:r>
            <a:r>
              <a:rPr lang="en-US" sz="2000" dirty="0" smtClean="0"/>
              <a:t>—Reglan—increases pressure in the lower esophageal sphincter &amp; speeds transit through the stomach; Prochlorperazine( dopamine antagonist); Droperidol</a:t>
            </a:r>
          </a:p>
          <a:p>
            <a:endParaRPr lang="en-US" sz="2000" dirty="0" smtClean="0"/>
          </a:p>
          <a:p>
            <a:r>
              <a:rPr lang="en-US" sz="2000" b="1" dirty="0" smtClean="0"/>
              <a:t>Corticosteroids</a:t>
            </a:r>
            <a:r>
              <a:rPr lang="en-US" sz="2000" dirty="0" smtClean="0"/>
              <a:t>—use has been in severe and refractory hyperemesis; --two week tapering regimen</a:t>
            </a:r>
          </a:p>
          <a:p>
            <a:endParaRPr lang="en-US" sz="2000" dirty="0" smtClean="0"/>
          </a:p>
          <a:p>
            <a:r>
              <a:rPr lang="en-US" sz="2000" b="1" dirty="0" smtClean="0"/>
              <a:t>IV fluids</a:t>
            </a:r>
            <a:r>
              <a:rPr lang="en-US" sz="2000" dirty="0" smtClean="0"/>
              <a:t>—NS or LR; dextrose; give thiamine( risk of Wenicke’s); replete mag, phos, potassium;  +/- antiemetic; </a:t>
            </a:r>
          </a:p>
          <a:p>
            <a:endParaRPr lang="en-US" sz="2000" dirty="0" smtClean="0"/>
          </a:p>
          <a:p>
            <a:r>
              <a:rPr lang="en-US" sz="2000" b="1" dirty="0" smtClean="0"/>
              <a:t>Enteral/Parenteral Nutrition</a:t>
            </a:r>
            <a:r>
              <a:rPr lang="en-US" sz="2000" dirty="0" smtClean="0"/>
              <a:t>—last resort; gastric or duodenal intubation; </a:t>
            </a:r>
            <a:r>
              <a:rPr lang="en-US" sz="2000" dirty="0" err="1" smtClean="0"/>
              <a:t>parenteral</a:t>
            </a:r>
            <a:r>
              <a:rPr lang="en-US" sz="2000" dirty="0" smtClean="0"/>
              <a:t> via PICC</a:t>
            </a:r>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1066800" y="0"/>
            <a:ext cx="7239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Case Presentation: </a:t>
            </a:r>
            <a:endParaRPr lang="en-US" dirty="0"/>
          </a:p>
        </p:txBody>
      </p:sp>
      <p:sp>
        <p:nvSpPr>
          <p:cNvPr id="4" name="TextBox 3"/>
          <p:cNvSpPr txBox="1"/>
          <p:nvPr/>
        </p:nvSpPr>
        <p:spPr>
          <a:xfrm>
            <a:off x="304800" y="914400"/>
            <a:ext cx="8610600" cy="6686446"/>
          </a:xfrm>
          <a:prstGeom prst="rect">
            <a:avLst/>
          </a:prstGeom>
          <a:noFill/>
        </p:spPr>
        <p:txBody>
          <a:bodyPr wrap="square" rtlCol="0">
            <a:spAutoFit/>
          </a:bodyPr>
          <a:lstStyle/>
          <a:p>
            <a:pPr algn="just"/>
            <a:r>
              <a:rPr lang="en-US" sz="2000" b="1" dirty="0" smtClean="0"/>
              <a:t>HPI: </a:t>
            </a:r>
            <a:r>
              <a:rPr lang="en-US" sz="2000" dirty="0" smtClean="0"/>
              <a:t>Ms. P is a 30 y/o G4P2012 @ 13 wks 2/7 days seen in clinic for her second pre-natal visit.</a:t>
            </a:r>
          </a:p>
          <a:p>
            <a:pPr algn="just">
              <a:buNone/>
            </a:pPr>
            <a:r>
              <a:rPr lang="en-US" sz="2000" dirty="0" smtClean="0"/>
              <a:t>LMP 12/3/08, EDD 9/9/09  based on LMP.  Today pt. reporting continued nausea and vomiting, since the onset of her pregnancy. Pt reporting unable to keep food down. Reporting 4Ib weight loss since the onset of pregnancy .  Pt. reports these symptoms persisted throughout the duration of her first two pregnancies.</a:t>
            </a:r>
          </a:p>
          <a:p>
            <a:pPr algn="just">
              <a:buNone/>
            </a:pPr>
            <a:r>
              <a:rPr lang="en-US" sz="2000" dirty="0" smtClean="0"/>
              <a:t>Pt. denying HAs, blurry vision, RUQ pain</a:t>
            </a:r>
          </a:p>
          <a:p>
            <a:pPr algn="just">
              <a:buNone/>
            </a:pPr>
            <a:r>
              <a:rPr lang="en-US" sz="2000" b="1" dirty="0" smtClean="0"/>
              <a:t>Past OB Hx: </a:t>
            </a:r>
          </a:p>
          <a:p>
            <a:pPr algn="just">
              <a:buNone/>
            </a:pPr>
            <a:r>
              <a:rPr lang="en-US" sz="2000" dirty="0" smtClean="0"/>
              <a:t>1999, FT female, 7Ibs, NSVD, no complications</a:t>
            </a:r>
          </a:p>
          <a:p>
            <a:pPr algn="just">
              <a:buNone/>
            </a:pPr>
            <a:r>
              <a:rPr lang="en-US" sz="2000" dirty="0" smtClean="0"/>
              <a:t>2004, FT female, 6 Ibs, NSVD, no complications</a:t>
            </a:r>
          </a:p>
          <a:p>
            <a:pPr algn="just">
              <a:buNone/>
            </a:pPr>
            <a:r>
              <a:rPr lang="en-US" sz="2000" dirty="0" smtClean="0"/>
              <a:t> 2008, 16 wks, elective D&amp;C</a:t>
            </a:r>
          </a:p>
          <a:p>
            <a:pPr algn="just">
              <a:buNone/>
            </a:pPr>
            <a:r>
              <a:rPr lang="en-US" sz="2000" dirty="0" smtClean="0"/>
              <a:t> </a:t>
            </a:r>
            <a:r>
              <a:rPr lang="en-US" sz="2000" b="1" dirty="0" smtClean="0"/>
              <a:t>Past Gyn hx:  </a:t>
            </a:r>
            <a:r>
              <a:rPr lang="en-US" sz="2000" dirty="0" smtClean="0"/>
              <a:t>16/30 days/5-6 days; regular periods; no h/o STDS; no h/o fibroids,     polyps, cysts</a:t>
            </a:r>
          </a:p>
          <a:p>
            <a:pPr algn="just">
              <a:buNone/>
            </a:pPr>
            <a:r>
              <a:rPr lang="en-US" sz="2000" b="1" dirty="0" smtClean="0"/>
              <a:t>Past Medical Hx:  </a:t>
            </a:r>
            <a:r>
              <a:rPr lang="en-US" sz="2000" dirty="0" smtClean="0"/>
              <a:t>HTN</a:t>
            </a:r>
          </a:p>
          <a:p>
            <a:pPr algn="just">
              <a:buNone/>
            </a:pPr>
            <a:r>
              <a:rPr lang="en-US" sz="2000" dirty="0" smtClean="0"/>
              <a:t> </a:t>
            </a:r>
            <a:r>
              <a:rPr lang="en-US" sz="2000" b="1" dirty="0" smtClean="0"/>
              <a:t>PSHx: </a:t>
            </a:r>
            <a:r>
              <a:rPr lang="en-US" sz="2000" dirty="0" smtClean="0"/>
              <a:t>none</a:t>
            </a:r>
          </a:p>
          <a:p>
            <a:pPr algn="just">
              <a:buNone/>
            </a:pPr>
            <a:r>
              <a:rPr lang="en-US" sz="2000" dirty="0" smtClean="0"/>
              <a:t> </a:t>
            </a:r>
            <a:r>
              <a:rPr lang="en-US" sz="2000" b="1" dirty="0" smtClean="0"/>
              <a:t>Family Hx</a:t>
            </a:r>
            <a:r>
              <a:rPr lang="en-US" sz="2000" dirty="0" smtClean="0"/>
              <a:t>:  DM, HTN</a:t>
            </a:r>
          </a:p>
          <a:p>
            <a:pPr algn="just">
              <a:buNone/>
            </a:pPr>
            <a:r>
              <a:rPr lang="en-US" sz="2000" b="1" dirty="0" smtClean="0"/>
              <a:t>Social Hx</a:t>
            </a:r>
            <a:r>
              <a:rPr lang="en-US" sz="2000" dirty="0" smtClean="0"/>
              <a:t>: lives with husband, two children, and father-in-law; denies toxic habits; denies domestic violence; homemaker</a:t>
            </a:r>
          </a:p>
          <a:p>
            <a:pPr algn="just">
              <a:buNone/>
            </a:pPr>
            <a:r>
              <a:rPr lang="en-US" sz="2000" dirty="0" smtClean="0"/>
              <a:t>    </a:t>
            </a:r>
          </a:p>
          <a:p>
            <a:pPr>
              <a:buNone/>
            </a:pPr>
            <a:r>
              <a:rPr lang="en-US" sz="2000" dirty="0" smtClean="0"/>
              <a:t>     </a:t>
            </a:r>
          </a:p>
          <a:p>
            <a:pPr>
              <a:buNone/>
            </a:pPr>
            <a:r>
              <a:rPr lang="en-US" sz="1050"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4724400"/>
          </a:xfrm>
        </p:spPr>
        <p:txBody>
          <a:bodyPr>
            <a:normAutofit/>
          </a:bodyPr>
          <a:lstStyle/>
          <a:p>
            <a:r>
              <a:rPr lang="en-US" b="1" dirty="0" smtClean="0"/>
              <a:t>	</a:t>
            </a:r>
            <a:r>
              <a:rPr lang="en-US" b="1" dirty="0"/>
              <a:t>	</a:t>
            </a:r>
            <a:endParaRPr lang="en-US" b="1" dirty="0" smtClean="0"/>
          </a:p>
          <a:p>
            <a:endParaRPr lang="en-US" dirty="0" smtClean="0"/>
          </a:p>
          <a:p>
            <a:endParaRPr lang="en-US" dirty="0"/>
          </a:p>
        </p:txBody>
      </p:sp>
      <p:pic>
        <p:nvPicPr>
          <p:cNvPr id="5" name="Picture 4"/>
          <p:cNvPicPr/>
          <p:nvPr/>
        </p:nvPicPr>
        <p:blipFill>
          <a:blip r:embed="rId2"/>
          <a:srcRect/>
          <a:stretch>
            <a:fillRect/>
          </a:stretch>
        </p:blipFill>
        <p:spPr bwMode="auto">
          <a:xfrm>
            <a:off x="11430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6136"/>
            <a:ext cx="8229600" cy="6801864"/>
          </a:xfrm>
          <a:prstGeom prst="rect">
            <a:avLst/>
          </a:prstGeom>
        </p:spPr>
        <p:txBody>
          <a:bodyPr wrap="square">
            <a:spAutoFit/>
          </a:bodyPr>
          <a:lstStyle/>
          <a:p>
            <a:r>
              <a:rPr lang="en-US" sz="1600" b="1" dirty="0" smtClean="0"/>
              <a:t>Medication	                                         Dosage*	                                                               Pregnancy category	</a:t>
            </a:r>
          </a:p>
          <a:p>
            <a:r>
              <a:rPr lang="en-US" sz="1600" dirty="0" smtClean="0"/>
              <a:t>Pyridoxine (Vitamin B</a:t>
            </a:r>
            <a:r>
              <a:rPr lang="en-US" sz="1600" baseline="-25000" dirty="0" smtClean="0"/>
              <a:t>6</a:t>
            </a:r>
            <a:r>
              <a:rPr lang="en-US" sz="1600" dirty="0" smtClean="0"/>
              <a:t>)†	               25 mg orally three times daily	                                       A‡	</a:t>
            </a:r>
          </a:p>
          <a:p>
            <a:r>
              <a:rPr lang="en-US" sz="1600" dirty="0" smtClean="0"/>
              <a:t>Doxylamine (Unisom)†	               25 mg orally once daily	                                                  §	</a:t>
            </a:r>
          </a:p>
          <a:p>
            <a:r>
              <a:rPr lang="en-US" sz="1600" dirty="0" err="1" smtClean="0"/>
              <a:t>Antiemetics</a:t>
            </a:r>
            <a:r>
              <a:rPr lang="en-US" sz="1600" dirty="0" smtClean="0"/>
              <a:t>			</a:t>
            </a:r>
          </a:p>
          <a:p>
            <a:r>
              <a:rPr lang="en-US" sz="1600" dirty="0" smtClean="0"/>
              <a:t>Chlorpromazine (</a:t>
            </a:r>
            <a:r>
              <a:rPr lang="en-US" sz="1600" dirty="0" err="1" smtClean="0"/>
              <a:t>Thorazine</a:t>
            </a:r>
            <a:r>
              <a:rPr lang="en-US" sz="1600" dirty="0" smtClean="0"/>
              <a:t>)	     10 to 25 mg orally two to four times daily	</a:t>
            </a:r>
            <a:r>
              <a:rPr lang="en-US" sz="1600" smtClean="0"/>
              <a:t>         </a:t>
            </a:r>
            <a:r>
              <a:rPr lang="en-US" sz="1600" smtClean="0"/>
              <a:t>          C</a:t>
            </a:r>
            <a:r>
              <a:rPr lang="en-US" sz="1600" dirty="0" smtClean="0"/>
              <a:t>	</a:t>
            </a:r>
          </a:p>
          <a:p>
            <a:r>
              <a:rPr lang="en-US" sz="1600" dirty="0" smtClean="0"/>
              <a:t>			</a:t>
            </a:r>
          </a:p>
          <a:p>
            <a:r>
              <a:rPr lang="en-US" sz="1600" dirty="0" smtClean="0"/>
              <a:t>Prochlorperazine (</a:t>
            </a:r>
            <a:r>
              <a:rPr lang="en-US" sz="1600" dirty="0" err="1" smtClean="0"/>
              <a:t>Compazine</a:t>
            </a:r>
            <a:r>
              <a:rPr lang="en-US" sz="1600" dirty="0" smtClean="0"/>
              <a:t>)	      5 to 10 mg orally three or four times daily	         C	</a:t>
            </a:r>
          </a:p>
          <a:p>
            <a:r>
              <a:rPr lang="en-US" sz="1600" dirty="0" smtClean="0"/>
              <a:t>			</a:t>
            </a:r>
          </a:p>
          <a:p>
            <a:r>
              <a:rPr lang="en-US" sz="1600" dirty="0" smtClean="0"/>
              <a:t>Promethazine (Phenergan)	               12.5 to 25 mg orally every four to six hours	         C	</a:t>
            </a:r>
          </a:p>
          <a:p>
            <a:r>
              <a:rPr lang="en-US" sz="1600" dirty="0" smtClean="0"/>
              <a:t>			</a:t>
            </a:r>
          </a:p>
          <a:p>
            <a:r>
              <a:rPr lang="en-US" sz="1600" dirty="0" err="1" smtClean="0"/>
              <a:t>Trimethobenzamide</a:t>
            </a:r>
            <a:r>
              <a:rPr lang="en-US" sz="1600" dirty="0" smtClean="0"/>
              <a:t> (</a:t>
            </a:r>
            <a:r>
              <a:rPr lang="en-US" sz="1600" dirty="0" err="1" smtClean="0"/>
              <a:t>Tigan</a:t>
            </a:r>
            <a:r>
              <a:rPr lang="en-US" sz="1600" dirty="0" smtClean="0"/>
              <a:t>)	</a:t>
            </a:r>
            <a:r>
              <a:rPr lang="en-US" sz="1600" smtClean="0"/>
              <a:t>      </a:t>
            </a:r>
            <a:r>
              <a:rPr lang="en-US" sz="1600" smtClean="0"/>
              <a:t>         250 </a:t>
            </a:r>
            <a:r>
              <a:rPr lang="en-US" sz="1600" dirty="0" smtClean="0"/>
              <a:t>mg orally three or four times daily	                   C	</a:t>
            </a:r>
          </a:p>
          <a:p>
            <a:r>
              <a:rPr lang="en-US" sz="1600" dirty="0" smtClean="0"/>
              <a:t>			</a:t>
            </a:r>
          </a:p>
          <a:p>
            <a:r>
              <a:rPr lang="en-US" sz="1600" dirty="0" smtClean="0"/>
              <a:t>Ondansetron (Zofran)	</a:t>
            </a:r>
            <a:r>
              <a:rPr lang="en-US" sz="1600" smtClean="0"/>
              <a:t>                      </a:t>
            </a:r>
            <a:r>
              <a:rPr lang="en-US" sz="1600" smtClean="0"/>
              <a:t>    </a:t>
            </a:r>
            <a:r>
              <a:rPr lang="en-US" sz="1600" dirty="0" smtClean="0"/>
              <a:t>8 mg orally two or three times daily	                   B	</a:t>
            </a:r>
          </a:p>
          <a:p>
            <a:r>
              <a:rPr lang="en-US" sz="1600" dirty="0" smtClean="0"/>
              <a:t>Droperidol (</a:t>
            </a:r>
            <a:r>
              <a:rPr lang="en-US" sz="1600" dirty="0" err="1" smtClean="0"/>
              <a:t>Inapsine</a:t>
            </a:r>
            <a:r>
              <a:rPr lang="en-US" sz="1600" dirty="0" smtClean="0"/>
              <a:t>)	</a:t>
            </a:r>
            <a:r>
              <a:rPr lang="en-US" sz="1600" smtClean="0"/>
              <a:t>                       </a:t>
            </a:r>
            <a:r>
              <a:rPr lang="en-US" sz="1600" smtClean="0"/>
              <a:t>   </a:t>
            </a:r>
            <a:r>
              <a:rPr lang="en-US" sz="1600" dirty="0" smtClean="0"/>
              <a:t>0.5 to 2 mg IV or IM every three or four hours	         C	</a:t>
            </a:r>
          </a:p>
          <a:p>
            <a:r>
              <a:rPr lang="en-US" sz="1600" dirty="0" smtClean="0"/>
              <a:t>			</a:t>
            </a:r>
          </a:p>
          <a:p>
            <a:r>
              <a:rPr lang="en-US" sz="1600" dirty="0" smtClean="0"/>
              <a:t>Antihistamines and </a:t>
            </a:r>
            <a:r>
              <a:rPr lang="en-US" sz="1600" dirty="0" err="1" smtClean="0"/>
              <a:t>anticholinergics</a:t>
            </a:r>
            <a:r>
              <a:rPr lang="en-US" sz="1600" dirty="0" smtClean="0"/>
              <a:t>			</a:t>
            </a:r>
          </a:p>
          <a:p>
            <a:r>
              <a:rPr lang="en-US" sz="1600" dirty="0" err="1" smtClean="0"/>
              <a:t>Diphenhydramine</a:t>
            </a:r>
            <a:r>
              <a:rPr lang="en-US" sz="1600" dirty="0" smtClean="0"/>
              <a:t> (Benadryl)	</a:t>
            </a:r>
            <a:r>
              <a:rPr lang="en-US" sz="1600" smtClean="0"/>
              <a:t>   </a:t>
            </a:r>
            <a:r>
              <a:rPr lang="en-US" sz="1600" smtClean="0"/>
              <a:t>  25 </a:t>
            </a:r>
            <a:r>
              <a:rPr lang="en-US" sz="1600" dirty="0" smtClean="0"/>
              <a:t>to 50 mg orally every four to eight </a:t>
            </a:r>
            <a:r>
              <a:rPr lang="en-US" sz="1600" smtClean="0"/>
              <a:t>hours          </a:t>
            </a:r>
            <a:r>
              <a:rPr lang="en-US" sz="1600" smtClean="0"/>
              <a:t>      </a:t>
            </a:r>
            <a:r>
              <a:rPr lang="en-US" sz="1600" dirty="0" smtClean="0"/>
              <a:t>B	</a:t>
            </a:r>
          </a:p>
          <a:p>
            <a:r>
              <a:rPr lang="en-US" sz="1600" dirty="0" smtClean="0"/>
              <a:t>			</a:t>
            </a:r>
          </a:p>
          <a:p>
            <a:r>
              <a:rPr lang="en-US" sz="1600" dirty="0" err="1" smtClean="0"/>
              <a:t>Meclizine</a:t>
            </a:r>
            <a:r>
              <a:rPr lang="en-US" sz="1600" dirty="0" smtClean="0"/>
              <a:t> (</a:t>
            </a:r>
            <a:r>
              <a:rPr lang="en-US" sz="1600" dirty="0" err="1" smtClean="0"/>
              <a:t>Antivert</a:t>
            </a:r>
            <a:r>
              <a:rPr lang="en-US" sz="1600" dirty="0" smtClean="0"/>
              <a:t>)	</a:t>
            </a:r>
            <a:r>
              <a:rPr lang="en-US" sz="1600" smtClean="0"/>
              <a:t>                      </a:t>
            </a:r>
            <a:r>
              <a:rPr lang="en-US" sz="1600" smtClean="0"/>
              <a:t>   25 </a:t>
            </a:r>
            <a:r>
              <a:rPr lang="en-US" sz="1600" dirty="0" smtClean="0"/>
              <a:t>mg orally every four to six hours	</a:t>
            </a:r>
            <a:r>
              <a:rPr lang="en-US" sz="1600" smtClean="0"/>
              <a:t>                       </a:t>
            </a:r>
            <a:r>
              <a:rPr lang="en-US" sz="1600" smtClean="0"/>
              <a:t>      </a:t>
            </a:r>
            <a:r>
              <a:rPr lang="en-US" sz="1600" dirty="0" smtClean="0"/>
              <a:t>B</a:t>
            </a:r>
          </a:p>
          <a:p>
            <a:r>
              <a:rPr lang="en-US" sz="1600" dirty="0" smtClean="0"/>
              <a:t> Dimenhydrinate (Dramamine)	</a:t>
            </a:r>
            <a:r>
              <a:rPr lang="en-US" sz="1600" smtClean="0"/>
              <a:t>  </a:t>
            </a:r>
            <a:r>
              <a:rPr lang="en-US" sz="1600" smtClean="0"/>
              <a:t>   50 </a:t>
            </a:r>
            <a:r>
              <a:rPr lang="en-US" sz="1600" dirty="0" smtClean="0"/>
              <a:t>to 100 mg orally every four to six hours   	</a:t>
            </a:r>
            <a:r>
              <a:rPr lang="en-US" sz="1600" smtClean="0"/>
              <a:t>    </a:t>
            </a:r>
            <a:r>
              <a:rPr lang="en-US" sz="1600" smtClean="0"/>
              <a:t>     </a:t>
            </a:r>
            <a:r>
              <a:rPr lang="en-US" sz="1600" dirty="0" smtClean="0"/>
              <a:t>B	</a:t>
            </a:r>
          </a:p>
          <a:p>
            <a:r>
              <a:rPr lang="en-US" sz="1600" dirty="0" smtClean="0"/>
              <a:t>Motility drug			</a:t>
            </a:r>
          </a:p>
          <a:p>
            <a:r>
              <a:rPr lang="en-US" sz="1600" dirty="0" err="1" smtClean="0"/>
              <a:t>Metoclopramide</a:t>
            </a:r>
            <a:r>
              <a:rPr lang="en-US" sz="1600" dirty="0" smtClean="0"/>
              <a:t> (Reglan)	</a:t>
            </a:r>
            <a:r>
              <a:rPr lang="en-US" sz="1600" smtClean="0"/>
              <a:t>             </a:t>
            </a:r>
            <a:r>
              <a:rPr lang="en-US" sz="1600" smtClean="0"/>
              <a:t>  5 </a:t>
            </a:r>
            <a:r>
              <a:rPr lang="en-US" sz="1600" dirty="0" smtClean="0"/>
              <a:t>to 10 mg orally three times daily	</a:t>
            </a:r>
            <a:r>
              <a:rPr lang="en-US" sz="1600" smtClean="0"/>
              <a:t>                         </a:t>
            </a:r>
            <a:r>
              <a:rPr lang="en-US" sz="1600" smtClean="0"/>
              <a:t>    </a:t>
            </a:r>
            <a:r>
              <a:rPr lang="en-US" sz="1600" dirty="0" smtClean="0"/>
              <a:t>B	</a:t>
            </a:r>
          </a:p>
          <a:p>
            <a:r>
              <a:rPr lang="en-US" sz="1600" dirty="0" smtClean="0"/>
              <a:t>Corticosteroid			 </a:t>
            </a:r>
          </a:p>
          <a:p>
            <a:r>
              <a:rPr lang="en-US" sz="1600" dirty="0" smtClean="0"/>
              <a:t> </a:t>
            </a:r>
            <a:r>
              <a:rPr lang="en-US" sz="1600" dirty="0" err="1" smtClean="0"/>
              <a:t>Methylprednisolone</a:t>
            </a:r>
            <a:r>
              <a:rPr lang="en-US" sz="1600" dirty="0" smtClean="0"/>
              <a:t> (</a:t>
            </a:r>
            <a:r>
              <a:rPr lang="en-US" sz="1600" dirty="0" err="1" smtClean="0"/>
              <a:t>Medrol</a:t>
            </a:r>
            <a:r>
              <a:rPr lang="en-US" sz="1600" dirty="0" smtClean="0"/>
              <a:t>)</a:t>
            </a:r>
            <a:r>
              <a:rPr lang="en-US" sz="1600" smtClean="0"/>
              <a:t>	</a:t>
            </a:r>
            <a:r>
              <a:rPr lang="en-US" sz="1600" smtClean="0"/>
              <a:t>    16 </a:t>
            </a:r>
            <a:r>
              <a:rPr lang="en-US" sz="1600" dirty="0" smtClean="0"/>
              <a:t>mg orally three times daily; then taper	</a:t>
            </a:r>
            <a:r>
              <a:rPr lang="en-US" sz="1600" smtClean="0"/>
              <a:t>                </a:t>
            </a:r>
            <a:r>
              <a:rPr lang="en-US" sz="1600" smtClean="0"/>
              <a:t>   </a:t>
            </a:r>
            <a:r>
              <a:rPr lang="en-US" sz="1600" dirty="0" smtClean="0"/>
              <a:t>C</a:t>
            </a:r>
            <a:r>
              <a:rPr lang="en-US" dirty="0" smtClean="0"/>
              <a:t>	</a:t>
            </a:r>
          </a:p>
          <a:p>
            <a:r>
              <a:rPr lang="en-US" dirty="0" smtClean="0"/>
              <a:t>		</a:t>
            </a:r>
          </a:p>
          <a:p>
            <a:r>
              <a:rPr lang="en-US" dirty="0" smtClean="0"/>
              <a:t>American Family Physician, Table 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case….</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sz="2000" dirty="0" smtClean="0"/>
              <a:t>Ultrasound</a:t>
            </a:r>
            <a:r>
              <a:rPr lang="en-US" dirty="0" smtClean="0"/>
              <a:t>—</a:t>
            </a:r>
            <a:r>
              <a:rPr lang="en-US" sz="2000" dirty="0" smtClean="0"/>
              <a:t>single, IUP</a:t>
            </a:r>
          </a:p>
          <a:p>
            <a:r>
              <a:rPr lang="en-US" sz="2000" dirty="0" smtClean="0"/>
              <a:t>Vital signs stable; Physical Exam-well hydrated; </a:t>
            </a:r>
          </a:p>
          <a:p>
            <a:r>
              <a:rPr lang="en-US" sz="2000" dirty="0" smtClean="0"/>
              <a:t>Labs: TSH=0.742</a:t>
            </a:r>
          </a:p>
          <a:p>
            <a:pPr>
              <a:buNone/>
            </a:pPr>
            <a:r>
              <a:rPr lang="en-US" sz="2000" dirty="0" smtClean="0"/>
              <a:t>      </a:t>
            </a:r>
            <a:r>
              <a:rPr lang="en-US" sz="2000" dirty="0" err="1" smtClean="0"/>
              <a:t>Chem</a:t>
            </a:r>
            <a:r>
              <a:rPr lang="en-US" sz="2000" dirty="0" smtClean="0"/>
              <a:t> 7    136  103  7</a:t>
            </a:r>
          </a:p>
          <a:p>
            <a:pPr>
              <a:buNone/>
            </a:pPr>
            <a:r>
              <a:rPr lang="en-US" sz="2000" dirty="0" smtClean="0"/>
              <a:t>                       4.3   19   0.6   78</a:t>
            </a:r>
          </a:p>
          <a:p>
            <a:pPr>
              <a:buNone/>
            </a:pPr>
            <a:r>
              <a:rPr lang="en-US" sz="2000" dirty="0" smtClean="0"/>
              <a:t>     CBC: WBC 7.4; H/H=13.6/41.0; </a:t>
            </a:r>
            <a:r>
              <a:rPr lang="en-US" sz="2000" dirty="0" err="1" smtClean="0"/>
              <a:t>Plts</a:t>
            </a:r>
            <a:r>
              <a:rPr lang="en-US" sz="2000" dirty="0" smtClean="0"/>
              <a:t> 354</a:t>
            </a:r>
          </a:p>
          <a:p>
            <a:pPr>
              <a:buNone/>
            </a:pPr>
            <a:r>
              <a:rPr lang="en-US" sz="2000" dirty="0" smtClean="0"/>
              <a:t>     </a:t>
            </a:r>
            <a:r>
              <a:rPr lang="en-US" sz="2000" dirty="0" err="1" smtClean="0"/>
              <a:t>LFTs</a:t>
            </a:r>
            <a:r>
              <a:rPr lang="en-US" sz="2000" dirty="0" smtClean="0"/>
              <a:t>=WNL</a:t>
            </a:r>
          </a:p>
          <a:p>
            <a:pPr>
              <a:buNone/>
            </a:pPr>
            <a:r>
              <a:rPr lang="en-US" sz="2000" dirty="0" smtClean="0"/>
              <a:t>     prenatal labs: HIV neg, </a:t>
            </a:r>
            <a:r>
              <a:rPr lang="en-US" sz="2000" dirty="0" err="1" smtClean="0"/>
              <a:t>HepBSAg</a:t>
            </a:r>
            <a:r>
              <a:rPr lang="en-US" sz="2000" dirty="0" smtClean="0"/>
              <a:t> neg, Rubella Immune, RPR neg, GC/</a:t>
            </a:r>
            <a:r>
              <a:rPr lang="en-US" sz="2000" dirty="0" err="1" smtClean="0"/>
              <a:t>Chl</a:t>
            </a:r>
            <a:r>
              <a:rPr lang="en-US" sz="2000" dirty="0" smtClean="0"/>
              <a:t> neg; PAP negative</a:t>
            </a:r>
            <a:endParaRPr lang="en-US" dirty="0" smtClean="0"/>
          </a:p>
          <a:p>
            <a:pPr>
              <a:buNone/>
            </a:pPr>
            <a:r>
              <a:rPr lang="en-US" sz="2000" dirty="0" smtClean="0"/>
              <a:t>     Treatment:   counseled on diet; pyridoxine 10-25 mg PO TID</a:t>
            </a:r>
          </a:p>
          <a:p>
            <a:pPr>
              <a:buNone/>
            </a:pPr>
            <a:endParaRPr lang="en-US" sz="2000" dirty="0" smtClean="0"/>
          </a:p>
          <a:p>
            <a:pPr>
              <a:buNone/>
            </a:pPr>
            <a:r>
              <a:rPr lang="en-US" sz="2000" dirty="0" smtClean="0"/>
              <a:t>     Follow-up:  20 weeks, nausea and vomiting resolved; gained two pounds</a:t>
            </a:r>
          </a:p>
          <a:p>
            <a:pPr>
              <a:buNone/>
            </a:pPr>
            <a:r>
              <a:rPr lang="en-US" sz="20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41286"/>
            <a:ext cx="8229600" cy="4884877"/>
          </a:xfrm>
        </p:spPr>
        <p:txBody>
          <a:bodyPr>
            <a:normAutofit/>
          </a:bodyPr>
          <a:lstStyle/>
          <a:p>
            <a:pPr>
              <a:buNone/>
            </a:pPr>
            <a:r>
              <a:rPr lang="en-US" sz="2000" dirty="0" err="1" smtClean="0"/>
              <a:t>http://www.sogc.org/health/pregnancy-nausea_e.asp#length</a:t>
            </a:r>
            <a:endParaRPr lang="en-US" sz="2000" dirty="0"/>
          </a:p>
        </p:txBody>
      </p:sp>
      <p:sp>
        <p:nvSpPr>
          <p:cNvPr id="3" name="TextBox 2"/>
          <p:cNvSpPr txBox="1"/>
          <p:nvPr/>
        </p:nvSpPr>
        <p:spPr>
          <a:xfrm>
            <a:off x="1981200" y="533400"/>
            <a:ext cx="5298997" cy="707886"/>
          </a:xfrm>
          <a:prstGeom prst="rect">
            <a:avLst/>
          </a:prstGeom>
          <a:noFill/>
        </p:spPr>
        <p:txBody>
          <a:bodyPr wrap="none" rtlCol="0">
            <a:spAutoFit/>
          </a:bodyPr>
          <a:lstStyle/>
          <a:p>
            <a:r>
              <a:rPr lang="en-US" sz="4000" dirty="0" smtClean="0"/>
              <a:t>Information for Patients:  </a:t>
            </a:r>
            <a:endParaRPr lang="en-US" sz="4000" dirty="0"/>
          </a:p>
        </p:txBody>
      </p:sp>
      <p:pic>
        <p:nvPicPr>
          <p:cNvPr id="5" name="Picture 4"/>
          <p:cNvPicPr>
            <a:picLocks noChangeAspect="1"/>
          </p:cNvPicPr>
          <p:nvPr/>
        </p:nvPicPr>
        <p:blipFill>
          <a:blip r:embed="rId3"/>
          <a:stretch>
            <a:fillRect/>
          </a:stretch>
        </p:blipFill>
        <p:spPr>
          <a:xfrm>
            <a:off x="2895600" y="1752600"/>
            <a:ext cx="2743200" cy="3557311"/>
          </a:xfrm>
          <a:prstGeom prst="rect">
            <a:avLst/>
          </a:prstGeom>
        </p:spPr>
      </p:pic>
      <p:sp>
        <p:nvSpPr>
          <p:cNvPr id="6" name="Rectangle 5"/>
          <p:cNvSpPr/>
          <p:nvPr/>
        </p:nvSpPr>
        <p:spPr>
          <a:xfrm>
            <a:off x="685800" y="5726053"/>
            <a:ext cx="3333941" cy="400110"/>
          </a:xfrm>
          <a:prstGeom prst="rect">
            <a:avLst/>
          </a:prstGeom>
        </p:spPr>
        <p:txBody>
          <a:bodyPr wrap="none">
            <a:spAutoFit/>
          </a:bodyPr>
          <a:lstStyle/>
          <a:p>
            <a:r>
              <a:rPr lang="en-US" sz="2000" dirty="0" err="1" smtClean="0"/>
              <a:t>www.uptodateonline</a:t>
            </a:r>
            <a:r>
              <a:rPr lang="en-US" sz="2000" dirty="0" smtClean="0"/>
              <a:t>/patients</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81000"/>
            <a:ext cx="8229600" cy="6324600"/>
          </a:xfrm>
        </p:spPr>
        <p:txBody>
          <a:bodyPr>
            <a:normAutofit fontScale="77500" lnSpcReduction="20000"/>
          </a:bodyPr>
          <a:lstStyle/>
          <a:p>
            <a:pPr algn="ctr">
              <a:buNone/>
            </a:pPr>
            <a:r>
              <a:rPr lang="en-US" u="sng" dirty="0" smtClean="0"/>
              <a:t>References</a:t>
            </a:r>
          </a:p>
          <a:p>
            <a:pPr algn="just">
              <a:buNone/>
            </a:pPr>
            <a:r>
              <a:rPr lang="en-US" sz="2000" dirty="0" smtClean="0"/>
              <a:t>Quinlan et al.  Nausea and Vomiting of Pregnancy.  American Family Physician; </a:t>
            </a:r>
          </a:p>
          <a:p>
            <a:pPr algn="just">
              <a:buNone/>
            </a:pPr>
            <a:r>
              <a:rPr lang="en-US" sz="2000" dirty="0" smtClean="0"/>
              <a:t>July 1 2003.</a:t>
            </a:r>
          </a:p>
          <a:p>
            <a:pPr>
              <a:buNone/>
            </a:pPr>
            <a:endParaRPr lang="en-US" sz="2000" dirty="0" smtClean="0"/>
          </a:p>
          <a:p>
            <a:pPr>
              <a:buNone/>
            </a:pPr>
            <a:r>
              <a:rPr lang="en-US" sz="2000" dirty="0" smtClean="0"/>
              <a:t>Boone, S and Shields K.  Treating Pregnancy-Related Nausea and Vomiting</a:t>
            </a:r>
          </a:p>
          <a:p>
            <a:pPr>
              <a:buNone/>
            </a:pPr>
            <a:r>
              <a:rPr lang="en-US" sz="2000" dirty="0" smtClean="0"/>
              <a:t>with Ginger.  The Annals of Pharmacology 2005; 39: 1710-1713.  </a:t>
            </a:r>
          </a:p>
          <a:p>
            <a:pPr>
              <a:buNone/>
            </a:pPr>
            <a:endParaRPr lang="en-US" sz="2000" dirty="0" smtClean="0"/>
          </a:p>
          <a:p>
            <a:pPr>
              <a:buNone/>
            </a:pPr>
            <a:r>
              <a:rPr lang="en-US" sz="2000" dirty="0" smtClean="0"/>
              <a:t>O’Brien et al.  Efficacy of P6 acupressure in the treatment of nausea and</a:t>
            </a:r>
          </a:p>
          <a:p>
            <a:pPr>
              <a:buNone/>
            </a:pPr>
            <a:r>
              <a:rPr lang="en-US" sz="2000" dirty="0" smtClean="0"/>
              <a:t>vomiting during pregnancy.  AM J </a:t>
            </a:r>
            <a:r>
              <a:rPr lang="en-US" sz="2000" dirty="0" err="1" smtClean="0"/>
              <a:t>Obstet</a:t>
            </a:r>
            <a:r>
              <a:rPr lang="en-US" sz="2000" dirty="0" smtClean="0"/>
              <a:t> and Gyn 1996; 174: 708-715</a:t>
            </a:r>
          </a:p>
          <a:p>
            <a:pPr>
              <a:buNone/>
            </a:pPr>
            <a:endParaRPr lang="en-US" sz="2000" dirty="0" smtClean="0"/>
          </a:p>
          <a:p>
            <a:pPr>
              <a:buNone/>
            </a:pPr>
            <a:r>
              <a:rPr lang="en-US" sz="2000" dirty="0" smtClean="0"/>
              <a:t>Sheehan, P.  Hyperemesis </a:t>
            </a:r>
            <a:r>
              <a:rPr lang="en-US" sz="2000" dirty="0" err="1" smtClean="0"/>
              <a:t>gravidarum</a:t>
            </a:r>
            <a:r>
              <a:rPr lang="en-US" sz="2000" dirty="0" smtClean="0"/>
              <a:t>: Assessment and Management</a:t>
            </a:r>
          </a:p>
          <a:p>
            <a:pPr>
              <a:buNone/>
            </a:pPr>
            <a:r>
              <a:rPr lang="en-US" sz="2000" dirty="0" smtClean="0"/>
              <a:t>Australian Family Physician.  2007; 36: 698-701</a:t>
            </a:r>
          </a:p>
          <a:p>
            <a:pPr>
              <a:buNone/>
            </a:pPr>
            <a:endParaRPr lang="en-US" sz="2000" dirty="0" smtClean="0"/>
          </a:p>
          <a:p>
            <a:pPr>
              <a:buNone/>
            </a:pPr>
            <a:r>
              <a:rPr lang="en-US" sz="2000" dirty="0" smtClean="0"/>
              <a:t>American </a:t>
            </a:r>
            <a:r>
              <a:rPr lang="en-US" sz="2000" dirty="0" err="1" smtClean="0"/>
              <a:t>Gastroenterologial</a:t>
            </a:r>
            <a:r>
              <a:rPr lang="en-US" sz="2000" dirty="0" smtClean="0"/>
              <a:t> Association.  Gastroenterology 2001; 120: 263.</a:t>
            </a:r>
          </a:p>
          <a:p>
            <a:pPr>
              <a:buNone/>
            </a:pPr>
            <a:endParaRPr lang="en-US" sz="2000" dirty="0" smtClean="0"/>
          </a:p>
          <a:p>
            <a:pPr>
              <a:buNone/>
            </a:pPr>
            <a:r>
              <a:rPr lang="en-US" sz="2000" dirty="0" smtClean="0"/>
              <a:t>Levichek at al.  Nausea and Vomiting of Pregnancy.  Evidence-based treatment algorithm.  Can  Fam Physician 2002; 48: 267.  </a:t>
            </a:r>
          </a:p>
          <a:p>
            <a:pPr>
              <a:buNone/>
            </a:pPr>
            <a:endParaRPr lang="en-US" sz="2000" dirty="0" smtClean="0"/>
          </a:p>
          <a:p>
            <a:pPr>
              <a:buNone/>
            </a:pPr>
            <a:r>
              <a:rPr lang="en-US" sz="2000" dirty="0" smtClean="0"/>
              <a:t>http://</a:t>
            </a:r>
            <a:r>
              <a:rPr lang="en-US" sz="2000" dirty="0" err="1" smtClean="0"/>
              <a:t>www.uptdol.com</a:t>
            </a:r>
            <a:endParaRPr lang="en-US" sz="2000" dirty="0" smtClean="0"/>
          </a:p>
          <a:p>
            <a:pPr>
              <a:buNone/>
            </a:pPr>
            <a:endParaRPr lang="en-US" sz="2000" dirty="0" smtClean="0">
              <a:hlinkClick r:id="rId2"/>
            </a:endParaRPr>
          </a:p>
          <a:p>
            <a:pPr>
              <a:buNone/>
            </a:pPr>
            <a:r>
              <a:rPr lang="en-US" sz="2000" dirty="0" smtClean="0">
                <a:hlinkClick r:id="rId2"/>
              </a:rPr>
              <a:t>http://www.sogc.org/health/pregnancy-nausea_e.asp#length</a:t>
            </a:r>
            <a:endParaRPr lang="en-US" sz="2000" dirty="0" smtClean="0"/>
          </a:p>
          <a:p>
            <a:pPr>
              <a:buNone/>
            </a:pPr>
            <a:endParaRPr lang="en-US" sz="2000" dirty="0" smtClean="0">
              <a:hlinkClick r:id="rId3"/>
            </a:endParaRPr>
          </a:p>
          <a:p>
            <a:pPr>
              <a:buNone/>
            </a:pPr>
            <a:r>
              <a:rPr lang="en-US" sz="2000" dirty="0" smtClean="0">
                <a:hlinkClick r:id="rId3"/>
              </a:rPr>
              <a:t>www.reliefband.com</a:t>
            </a:r>
            <a:endParaRPr lang="en-US" sz="2000" dirty="0" smtClean="0"/>
          </a:p>
          <a:p>
            <a:pPr>
              <a:buNone/>
            </a:pPr>
            <a:endParaRPr lang="en-US" sz="2000" dirty="0" smtClean="0">
              <a:hlinkClick r:id="rId4"/>
            </a:endParaRPr>
          </a:p>
          <a:p>
            <a:pPr>
              <a:buNone/>
            </a:pPr>
            <a:r>
              <a:rPr lang="en-US" sz="2000" dirty="0" smtClean="0">
                <a:hlinkClick r:id="rId4"/>
              </a:rPr>
              <a:t>www.sea-band.com</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endParaRPr lang="en-US" sz="4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chor="t">
            <a:normAutofit/>
          </a:bodyPr>
          <a:lstStyle/>
          <a:p>
            <a:pPr algn="l"/>
            <a:r>
              <a:rPr lang="en-US" sz="2200" dirty="0" smtClean="0"/>
              <a:t>Medications:  prenatal vitamins; methyldopa 250 BID</a:t>
            </a:r>
            <a:br>
              <a:rPr lang="en-US" sz="2200" dirty="0" smtClean="0"/>
            </a:br>
            <a:r>
              <a:rPr lang="en-US" sz="2200" dirty="0" smtClean="0"/>
              <a:t/>
            </a:r>
            <a:br>
              <a:rPr lang="en-US" sz="2200" dirty="0" smtClean="0"/>
            </a:br>
            <a:r>
              <a:rPr lang="en-US" sz="2200" dirty="0" smtClean="0"/>
              <a:t>Physical Exam</a:t>
            </a:r>
            <a:r>
              <a:rPr lang="en-US" sz="2200" smtClean="0"/>
              <a:t>: </a:t>
            </a:r>
            <a:r>
              <a:rPr lang="en-US" sz="2200" smtClean="0"/>
              <a:t/>
            </a:r>
            <a:br>
              <a:rPr lang="en-US" sz="2200" smtClean="0"/>
            </a:br>
            <a:r>
              <a:rPr lang="en-US" sz="2200" smtClean="0"/>
              <a:t> </a:t>
            </a:r>
            <a:r>
              <a:rPr lang="en-US" sz="2200" smtClean="0"/>
              <a:t>    </a:t>
            </a:r>
            <a:r>
              <a:rPr lang="en-US" sz="2200" smtClean="0"/>
              <a:t>VS  </a:t>
            </a:r>
            <a:r>
              <a:rPr lang="en-US" sz="2200" dirty="0" smtClean="0"/>
              <a:t>BP: 120/70 HR: 90 R: </a:t>
            </a:r>
            <a:r>
              <a:rPr lang="en-US" sz="2200" smtClean="0"/>
              <a:t>20  </a:t>
            </a:r>
            <a:r>
              <a:rPr lang="en-US" sz="2200" smtClean="0"/>
              <a:t/>
            </a:r>
            <a:br>
              <a:rPr lang="en-US" sz="2200" smtClean="0"/>
            </a:br>
            <a:r>
              <a:rPr lang="en-US" sz="2200" smtClean="0"/>
              <a:t>     Gen</a:t>
            </a:r>
            <a:r>
              <a:rPr lang="en-US" sz="2200" dirty="0" smtClean="0"/>
              <a:t>: comfortable</a:t>
            </a:r>
            <a:r>
              <a:rPr lang="en-US" sz="2200" smtClean="0"/>
              <a:t>; </a:t>
            </a:r>
            <a:r>
              <a:rPr lang="en-US" sz="2200" smtClean="0"/>
              <a:t>NAD </a:t>
            </a:r>
            <a:br>
              <a:rPr lang="en-US" sz="2200" smtClean="0"/>
            </a:br>
            <a:r>
              <a:rPr lang="en-US" sz="2200" smtClean="0"/>
              <a:t>     HEENT</a:t>
            </a:r>
            <a:r>
              <a:rPr lang="en-US" sz="2200" smtClean="0"/>
              <a:t>: </a:t>
            </a:r>
            <a:r>
              <a:rPr lang="en-US" sz="2200" smtClean="0"/>
              <a:t>MMM</a:t>
            </a:r>
            <a:br>
              <a:rPr lang="en-US" sz="2200" smtClean="0"/>
            </a:br>
            <a:r>
              <a:rPr lang="en-US" sz="2200" smtClean="0"/>
              <a:t>     CV: </a:t>
            </a:r>
            <a:r>
              <a:rPr lang="en-US" sz="2200" dirty="0" smtClean="0"/>
              <a:t>S1 S2 </a:t>
            </a:r>
            <a:r>
              <a:rPr lang="en-US" sz="2200" smtClean="0"/>
              <a:t>RRR </a:t>
            </a:r>
            <a:r>
              <a:rPr lang="en-US" sz="2200" smtClean="0"/>
              <a:t>-murmurs         Resp</a:t>
            </a:r>
            <a:r>
              <a:rPr lang="en-US" sz="2200" dirty="0" smtClean="0"/>
              <a:t>: </a:t>
            </a:r>
            <a:r>
              <a:rPr lang="en-US" sz="2200" smtClean="0"/>
              <a:t>CTA </a:t>
            </a:r>
            <a:r>
              <a:rPr lang="en-US" sz="2200" smtClean="0"/>
              <a:t>b/l</a:t>
            </a:r>
            <a:br>
              <a:rPr lang="en-US" sz="2200" smtClean="0"/>
            </a:br>
            <a:r>
              <a:rPr lang="en-US" sz="2200" smtClean="0"/>
              <a:t> </a:t>
            </a:r>
            <a:r>
              <a:rPr lang="en-US" sz="2200" smtClean="0"/>
              <a:t>    </a:t>
            </a:r>
            <a:r>
              <a:rPr lang="en-US" sz="2200" smtClean="0"/>
              <a:t>GI</a:t>
            </a:r>
            <a:r>
              <a:rPr lang="en-US" sz="2200" dirty="0" smtClean="0"/>
              <a:t>: +BS soft</a:t>
            </a:r>
            <a:r>
              <a:rPr lang="en-US" sz="2200" smtClean="0"/>
              <a:t>, </a:t>
            </a:r>
            <a:r>
              <a:rPr lang="en-US" sz="2200" smtClean="0"/>
              <a:t>NT/ND     Extremities</a:t>
            </a:r>
            <a:r>
              <a:rPr lang="en-US" sz="2200" dirty="0" smtClean="0"/>
              <a:t>: no </a:t>
            </a:r>
            <a:r>
              <a:rPr lang="en-US" sz="2200" smtClean="0"/>
              <a:t>edema </a:t>
            </a:r>
            <a:r>
              <a:rPr lang="en-US" sz="2200" smtClean="0"/>
              <a:t>b/l</a:t>
            </a:r>
            <a:br>
              <a:rPr lang="en-US" sz="2200" smtClean="0"/>
            </a:br>
            <a:r>
              <a:rPr lang="en-US" sz="2200" smtClean="0"/>
              <a:t>     Neuro</a:t>
            </a:r>
            <a:r>
              <a:rPr lang="en-US" sz="2200" dirty="0" smtClean="0"/>
              <a:t>: pt ambulating, no gross deficits; 2+ DT reflexes</a:t>
            </a:r>
            <a:br>
              <a:rPr lang="en-US" sz="2200" dirty="0" smtClean="0"/>
            </a:br>
            <a:r>
              <a:rPr lang="en-US" sz="2200" dirty="0" smtClean="0"/>
              <a:t/>
            </a:r>
            <a:br>
              <a:rPr lang="en-US" sz="2200" dirty="0" smtClean="0"/>
            </a:br>
            <a:r>
              <a:rPr lang="en-US" sz="2200" dirty="0" smtClean="0"/>
              <a:t>Labs:  </a:t>
            </a:r>
            <a:br>
              <a:rPr lang="en-US" sz="2200" dirty="0" smtClean="0"/>
            </a:br>
            <a:r>
              <a:rPr lang="en-US" sz="2200" dirty="0" smtClean="0"/>
              <a:t>urine: SG 1.020; neg protein, neg glucose, neg protein, neg ketones</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Further workup for the nausea and vomiting?</a:t>
            </a:r>
            <a:br>
              <a:rPr lang="en-US" sz="2200" dirty="0" smtClean="0"/>
            </a:br>
            <a:r>
              <a:rPr lang="en-US" sz="2200" dirty="0" smtClean="0"/>
              <a:t/>
            </a:r>
            <a:br>
              <a:rPr lang="en-US" sz="2200" dirty="0" smtClean="0"/>
            </a:b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20000"/>
          </a:bodyPr>
          <a:lstStyle/>
          <a:p>
            <a:r>
              <a:rPr lang="en-US" b="1" dirty="0" smtClean="0"/>
              <a:t>Morning Sickness</a:t>
            </a:r>
            <a:r>
              <a:rPr lang="en-US" dirty="0" smtClean="0"/>
              <a:t>—</a:t>
            </a:r>
            <a:r>
              <a:rPr lang="en-US" sz="2400" dirty="0" smtClean="0"/>
              <a:t>nausea with or without vomiting; typical course—symptoms occur at 5-6 wks GA, peak at 9 wks, ablate by 16 to 18 wks; </a:t>
            </a:r>
          </a:p>
          <a:p>
            <a:r>
              <a:rPr lang="en-US" sz="2400" dirty="0" smtClean="0"/>
              <a:t>Occurs in 50-90% of all pregnancies</a:t>
            </a:r>
          </a:p>
          <a:p>
            <a:r>
              <a:rPr lang="en-US" sz="2400" dirty="0" smtClean="0"/>
              <a:t>Symptoms can occur any time of day—80% persist throughout the day</a:t>
            </a:r>
          </a:p>
          <a:p>
            <a:r>
              <a:rPr lang="en-US" b="1" dirty="0" smtClean="0"/>
              <a:t>Hyperemesis Gravidarum</a:t>
            </a:r>
            <a:r>
              <a:rPr lang="en-US" dirty="0" smtClean="0"/>
              <a:t>—</a:t>
            </a:r>
            <a:r>
              <a:rPr lang="en-US" sz="2400" dirty="0" smtClean="0"/>
              <a:t>persistent vomiting accompanied by weight loss exceeding 5% of body weight;  dehydration, ketonuria unrelated to other causes;  </a:t>
            </a:r>
          </a:p>
          <a:p>
            <a:r>
              <a:rPr lang="en-US" sz="2400" dirty="0" smtClean="0"/>
              <a:t>Onset usually 4 to 10 wks GA</a:t>
            </a:r>
          </a:p>
          <a:p>
            <a:r>
              <a:rPr lang="en-US" sz="2400" dirty="0" smtClean="0"/>
              <a:t>Affects 1 in 200 pregnancies</a:t>
            </a:r>
          </a:p>
          <a:p>
            <a:r>
              <a:rPr lang="en-US" sz="2400" dirty="0" smtClean="0"/>
              <a:t>Can persist until delivery; symptoms tend to improve in last half of pregnancy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Pathogenesis</a:t>
            </a:r>
            <a:endParaRPr lang="en-US" sz="4000" dirty="0"/>
          </a:p>
        </p:txBody>
      </p:sp>
      <p:sp>
        <p:nvSpPr>
          <p:cNvPr id="3" name="Content Placeholder 2"/>
          <p:cNvSpPr>
            <a:spLocks noGrp="1"/>
          </p:cNvSpPr>
          <p:nvPr>
            <p:ph idx="1"/>
          </p:nvPr>
        </p:nvSpPr>
        <p:spPr>
          <a:xfrm>
            <a:off x="457200" y="1371600"/>
            <a:ext cx="8229600" cy="4525963"/>
          </a:xfrm>
        </p:spPr>
        <p:txBody>
          <a:bodyPr vert="horz">
            <a:normAutofit lnSpcReduction="10000"/>
          </a:bodyPr>
          <a:lstStyle/>
          <a:p>
            <a:r>
              <a:rPr lang="en-US" b="1" dirty="0" smtClean="0"/>
              <a:t>Hormonal changes</a:t>
            </a:r>
            <a:r>
              <a:rPr lang="en-US" dirty="0" smtClean="0"/>
              <a:t>-</a:t>
            </a:r>
            <a:r>
              <a:rPr lang="en-US" sz="2400" dirty="0" smtClean="0"/>
              <a:t>peak in the serum concentration of human chorionic gonadotropin (hCG); increase prevalence in pts with gestational trophoblastic dz (HIGH LEVELS OF HCG)</a:t>
            </a:r>
          </a:p>
          <a:p>
            <a:r>
              <a:rPr lang="en-US" b="1" dirty="0" smtClean="0"/>
              <a:t>Gastric Motility</a:t>
            </a:r>
            <a:r>
              <a:rPr lang="en-US" sz="2400" dirty="0" smtClean="0"/>
              <a:t>—studies have shown gastric motility may be delayed or dysrhythmic; </a:t>
            </a:r>
          </a:p>
          <a:p>
            <a:r>
              <a:rPr lang="en-US" b="1" dirty="0" smtClean="0"/>
              <a:t>Psychological factors</a:t>
            </a:r>
            <a:r>
              <a:rPr lang="en-US" dirty="0" smtClean="0"/>
              <a:t>—</a:t>
            </a:r>
            <a:r>
              <a:rPr lang="en-US" sz="2400" dirty="0" smtClean="0"/>
              <a:t>a) conversion or somatization disorder b) response to stress c) feelings of ambivalence about the pregnancy</a:t>
            </a:r>
          </a:p>
          <a:p>
            <a:r>
              <a:rPr lang="en-US" b="1" dirty="0" smtClean="0"/>
              <a:t>Other</a:t>
            </a:r>
            <a:r>
              <a:rPr lang="en-US" sz="2400" dirty="0" smtClean="0"/>
              <a:t>-nutrient deficiencies( zinc); genetic factors; changes in autonomic nervous system; infection with H. Pylori</a:t>
            </a:r>
          </a:p>
          <a:p>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do......The Workup</a:t>
            </a:r>
            <a:endParaRPr lang="en-US" dirty="0"/>
          </a:p>
        </p:txBody>
      </p:sp>
      <p:sp>
        <p:nvSpPr>
          <p:cNvPr id="3" name="Content Placeholder 2"/>
          <p:cNvSpPr>
            <a:spLocks noGrp="1"/>
          </p:cNvSpPr>
          <p:nvPr>
            <p:ph idx="1"/>
          </p:nvPr>
        </p:nvSpPr>
        <p:spPr>
          <a:xfrm>
            <a:off x="457200" y="1417638"/>
            <a:ext cx="8229600" cy="4906962"/>
          </a:xfrm>
        </p:spPr>
        <p:txBody>
          <a:bodyPr/>
          <a:lstStyle/>
          <a:p>
            <a:r>
              <a:rPr lang="en-US" dirty="0" smtClean="0"/>
              <a:t>Hyperemesis is a diagnosis of exclusion, occurs early in pregnancy; N/V occurring after 10wks GA likely not due to hyperemesis</a:t>
            </a:r>
          </a:p>
          <a:p>
            <a:r>
              <a:rPr lang="en-US" dirty="0" smtClean="0"/>
              <a:t>Thorough history and complete physical exam</a:t>
            </a:r>
          </a:p>
          <a:p>
            <a:r>
              <a:rPr lang="en-US" dirty="0" smtClean="0"/>
              <a:t>ROS: abd pain, fever, HA, goiter, abnormal neuro findings, diarrhea, constipation, HTN</a:t>
            </a:r>
          </a:p>
          <a:p>
            <a:r>
              <a:rPr lang="en-US" dirty="0" smtClean="0"/>
              <a:t>DDX………Extensive….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657600" cy="6248400"/>
          </a:xfrm>
        </p:spPr>
        <p:txBody>
          <a:bodyPr>
            <a:normAutofit fontScale="25000" lnSpcReduction="20000"/>
          </a:bodyPr>
          <a:lstStyle/>
          <a:p>
            <a:endParaRPr lang="en-US" dirty="0" smtClean="0"/>
          </a:p>
          <a:p>
            <a:r>
              <a:rPr lang="en-US" sz="9600" b="1" dirty="0" smtClean="0"/>
              <a:t>Medications and toxic etiologies</a:t>
            </a:r>
          </a:p>
          <a:p>
            <a:r>
              <a:rPr lang="en-US" sz="6400" dirty="0" smtClean="0"/>
              <a:t>Cancer chemotherapy</a:t>
            </a:r>
          </a:p>
          <a:p>
            <a:r>
              <a:rPr lang="en-US" sz="5538" dirty="0" smtClean="0"/>
              <a:t>Severe-</a:t>
            </a:r>
            <a:r>
              <a:rPr lang="en-US" sz="5538" dirty="0" err="1" smtClean="0"/>
              <a:t>cisplatinum</a:t>
            </a:r>
            <a:r>
              <a:rPr lang="en-US" sz="5538" dirty="0" smtClean="0"/>
              <a:t>, </a:t>
            </a:r>
            <a:r>
              <a:rPr lang="en-US" sz="5538" dirty="0" err="1" smtClean="0"/>
              <a:t>dacarbazine</a:t>
            </a:r>
            <a:r>
              <a:rPr lang="en-US" sz="5538" dirty="0" smtClean="0"/>
              <a:t>, nitrogen mustard</a:t>
            </a:r>
          </a:p>
          <a:p>
            <a:r>
              <a:rPr lang="en-US" sz="5538" dirty="0" smtClean="0"/>
              <a:t>Moderate-</a:t>
            </a:r>
            <a:r>
              <a:rPr lang="en-US" sz="5538" dirty="0" err="1" smtClean="0"/>
              <a:t>etoposide</a:t>
            </a:r>
            <a:r>
              <a:rPr lang="en-US" sz="5538" dirty="0" smtClean="0"/>
              <a:t>, </a:t>
            </a:r>
            <a:r>
              <a:rPr lang="en-US" sz="5538" dirty="0" err="1" smtClean="0"/>
              <a:t>methotrexate</a:t>
            </a:r>
            <a:r>
              <a:rPr lang="en-US" sz="5538" dirty="0" smtClean="0"/>
              <a:t>, </a:t>
            </a:r>
            <a:r>
              <a:rPr lang="en-US" sz="5538" dirty="0" err="1" smtClean="0"/>
              <a:t>cytarabine</a:t>
            </a:r>
            <a:endParaRPr lang="en-US" sz="5538" dirty="0" smtClean="0"/>
          </a:p>
          <a:p>
            <a:r>
              <a:rPr lang="en-US" sz="5538" dirty="0" smtClean="0"/>
              <a:t>Mild-fluorouracil, </a:t>
            </a:r>
            <a:r>
              <a:rPr lang="en-US" sz="5538" dirty="0" err="1" smtClean="0"/>
              <a:t>vinblastine</a:t>
            </a:r>
            <a:r>
              <a:rPr lang="en-US" sz="5538" dirty="0" smtClean="0"/>
              <a:t>, </a:t>
            </a:r>
            <a:r>
              <a:rPr lang="en-US" sz="5538" dirty="0" err="1" smtClean="0"/>
              <a:t>tamoxifen</a:t>
            </a:r>
            <a:endParaRPr lang="en-US" sz="5538" dirty="0" smtClean="0"/>
          </a:p>
          <a:p>
            <a:r>
              <a:rPr lang="en-US" sz="6400" dirty="0" smtClean="0"/>
              <a:t>Analgesics</a:t>
            </a:r>
          </a:p>
          <a:p>
            <a:r>
              <a:rPr lang="en-US" sz="5538" dirty="0" smtClean="0"/>
              <a:t>Aspirin</a:t>
            </a:r>
          </a:p>
          <a:p>
            <a:r>
              <a:rPr lang="en-US" sz="5538" dirty="0" err="1" smtClean="0"/>
              <a:t>Nonsteroidal</a:t>
            </a:r>
            <a:r>
              <a:rPr lang="en-US" sz="5538" dirty="0" smtClean="0"/>
              <a:t> anti-inflammatory drugs</a:t>
            </a:r>
          </a:p>
          <a:p>
            <a:r>
              <a:rPr lang="en-US" sz="5538" dirty="0" err="1" smtClean="0"/>
              <a:t>Auranofin</a:t>
            </a:r>
            <a:endParaRPr lang="en-US" sz="5538" dirty="0" smtClean="0"/>
          </a:p>
          <a:p>
            <a:r>
              <a:rPr lang="en-US" sz="5538" dirty="0" err="1" smtClean="0"/>
              <a:t>Antigout</a:t>
            </a:r>
            <a:r>
              <a:rPr lang="en-US" sz="5538" dirty="0" smtClean="0"/>
              <a:t> drugs</a:t>
            </a:r>
          </a:p>
          <a:p>
            <a:r>
              <a:rPr lang="en-US" sz="6400" dirty="0" smtClean="0"/>
              <a:t>Cardiovascular medications</a:t>
            </a:r>
          </a:p>
          <a:p>
            <a:r>
              <a:rPr lang="en-US" sz="5538" dirty="0" err="1" smtClean="0"/>
              <a:t>Digoxin</a:t>
            </a:r>
            <a:endParaRPr lang="en-US" sz="5538" dirty="0" smtClean="0"/>
          </a:p>
          <a:p>
            <a:r>
              <a:rPr lang="en-US" sz="5538" dirty="0" err="1" smtClean="0"/>
              <a:t>Antiarrhythmics</a:t>
            </a:r>
            <a:endParaRPr lang="en-US" sz="5538" dirty="0" smtClean="0"/>
          </a:p>
          <a:p>
            <a:r>
              <a:rPr lang="en-US" sz="5538" dirty="0" err="1" smtClean="0"/>
              <a:t>Antihypertensives</a:t>
            </a:r>
            <a:endParaRPr lang="en-US" sz="5538" dirty="0" smtClean="0"/>
          </a:p>
          <a:p>
            <a:r>
              <a:rPr lang="en-US" sz="5538" dirty="0" smtClean="0"/>
              <a:t>-blockers</a:t>
            </a:r>
          </a:p>
          <a:p>
            <a:r>
              <a:rPr lang="en-US" sz="5538" dirty="0" smtClean="0"/>
              <a:t>Calcium channel antagonists</a:t>
            </a:r>
          </a:p>
          <a:p>
            <a:r>
              <a:rPr lang="en-US" sz="6400" dirty="0" smtClean="0"/>
              <a:t>Diuretics</a:t>
            </a:r>
          </a:p>
          <a:p>
            <a:r>
              <a:rPr lang="en-US" sz="6400" dirty="0" smtClean="0"/>
              <a:t>Hormonal preparations/therapies</a:t>
            </a:r>
          </a:p>
          <a:p>
            <a:r>
              <a:rPr lang="en-US" sz="5538" dirty="0" smtClean="0"/>
              <a:t>Oral </a:t>
            </a:r>
            <a:r>
              <a:rPr lang="en-US" sz="5538" dirty="0" err="1" smtClean="0"/>
              <a:t>antidiabetics</a:t>
            </a:r>
            <a:endParaRPr lang="en-US" sz="5538" dirty="0" smtClean="0"/>
          </a:p>
          <a:p>
            <a:r>
              <a:rPr lang="en-US" sz="5538" dirty="0" smtClean="0"/>
              <a:t>Oral contraceptives</a:t>
            </a:r>
          </a:p>
          <a:p>
            <a:r>
              <a:rPr lang="en-US" sz="6400" dirty="0" smtClean="0"/>
              <a:t>Antibiotics/</a:t>
            </a:r>
            <a:r>
              <a:rPr lang="en-US" sz="6400" dirty="0" err="1" smtClean="0"/>
              <a:t>antivirals</a:t>
            </a:r>
            <a:endParaRPr lang="en-US" sz="6400" dirty="0" smtClean="0"/>
          </a:p>
          <a:p>
            <a:r>
              <a:rPr lang="en-US" sz="5538" dirty="0" smtClean="0"/>
              <a:t>Erythromycin</a:t>
            </a:r>
          </a:p>
          <a:p>
            <a:r>
              <a:rPr lang="en-US" sz="5538" dirty="0" smtClean="0"/>
              <a:t>Tetracycline</a:t>
            </a:r>
          </a:p>
          <a:p>
            <a:r>
              <a:rPr lang="en-US" sz="5538" dirty="0" smtClean="0"/>
              <a:t>Sulfonamides</a:t>
            </a:r>
          </a:p>
        </p:txBody>
      </p:sp>
      <p:sp>
        <p:nvSpPr>
          <p:cNvPr id="4" name="TextBox 3"/>
          <p:cNvSpPr txBox="1"/>
          <p:nvPr/>
        </p:nvSpPr>
        <p:spPr>
          <a:xfrm>
            <a:off x="5257800" y="1447800"/>
            <a:ext cx="3200400" cy="4124206"/>
          </a:xfrm>
          <a:prstGeom prst="rect">
            <a:avLst/>
          </a:prstGeom>
          <a:noFill/>
        </p:spPr>
        <p:txBody>
          <a:bodyPr wrap="square" rtlCol="0">
            <a:spAutoFit/>
          </a:bodyPr>
          <a:lstStyle/>
          <a:p>
            <a:r>
              <a:rPr lang="en-US" dirty="0" err="1" smtClean="0"/>
              <a:t>Antituberculous</a:t>
            </a:r>
            <a:r>
              <a:rPr lang="en-US" dirty="0" smtClean="0"/>
              <a:t> drugs</a:t>
            </a:r>
          </a:p>
          <a:p>
            <a:r>
              <a:rPr lang="en-US" dirty="0" smtClean="0"/>
              <a:t>Acyclovir</a:t>
            </a:r>
          </a:p>
          <a:p>
            <a:r>
              <a:rPr lang="en-US" sz="1600" dirty="0" smtClean="0"/>
              <a:t>Gastrointestinal medications</a:t>
            </a:r>
          </a:p>
          <a:p>
            <a:r>
              <a:rPr lang="en-US" sz="1400" dirty="0" err="1" smtClean="0"/>
              <a:t>Sulfasalazine</a:t>
            </a:r>
            <a:endParaRPr lang="en-US" sz="1400" dirty="0" smtClean="0"/>
          </a:p>
          <a:p>
            <a:r>
              <a:rPr lang="en-US" sz="1400" dirty="0" err="1" smtClean="0"/>
              <a:t>Azathioprine</a:t>
            </a:r>
            <a:endParaRPr lang="en-US" sz="1400" dirty="0" smtClean="0"/>
          </a:p>
          <a:p>
            <a:r>
              <a:rPr lang="en-US" dirty="0" smtClean="0"/>
              <a:t>Nicotine</a:t>
            </a:r>
          </a:p>
          <a:p>
            <a:r>
              <a:rPr lang="en-US" sz="1400" dirty="0" smtClean="0"/>
              <a:t>CNS active</a:t>
            </a:r>
          </a:p>
          <a:p>
            <a:r>
              <a:rPr lang="en-US" sz="1400" dirty="0" smtClean="0"/>
              <a:t>Narcotics</a:t>
            </a:r>
          </a:p>
          <a:p>
            <a:r>
              <a:rPr lang="en-US" sz="1400" dirty="0" err="1" smtClean="0"/>
              <a:t>Antiparkinsonian</a:t>
            </a:r>
            <a:r>
              <a:rPr lang="en-US" sz="1400" dirty="0" smtClean="0"/>
              <a:t> drugs</a:t>
            </a:r>
          </a:p>
          <a:p>
            <a:r>
              <a:rPr lang="en-US" sz="1400" dirty="0" smtClean="0"/>
              <a:t>Anticonvulsants</a:t>
            </a:r>
          </a:p>
          <a:p>
            <a:r>
              <a:rPr lang="en-US" sz="1600" dirty="0" err="1" smtClean="0"/>
              <a:t>Antiasthmatics</a:t>
            </a:r>
            <a:endParaRPr lang="en-US" sz="1600" dirty="0" smtClean="0"/>
          </a:p>
          <a:p>
            <a:r>
              <a:rPr lang="en-US" sz="1400" dirty="0" err="1" smtClean="0"/>
              <a:t>Theophylline</a:t>
            </a:r>
            <a:endParaRPr lang="en-US" sz="1400" dirty="0" smtClean="0"/>
          </a:p>
          <a:p>
            <a:r>
              <a:rPr lang="en-US" dirty="0" smtClean="0"/>
              <a:t>Radiation therapy</a:t>
            </a:r>
          </a:p>
          <a:p>
            <a:r>
              <a:rPr lang="en-US" dirty="0" smtClean="0"/>
              <a:t>Ethanol abuse</a:t>
            </a:r>
          </a:p>
          <a:p>
            <a:r>
              <a:rPr lang="en-US" dirty="0" smtClean="0"/>
              <a:t>Jamaican vomiting sickness</a:t>
            </a:r>
          </a:p>
          <a:p>
            <a:r>
              <a:rPr lang="en-US" dirty="0" err="1" smtClean="0"/>
              <a:t>Hypervitaminosis</a:t>
            </a:r>
            <a:endParaRPr lang="en-US" dirty="0"/>
          </a:p>
        </p:txBody>
      </p:sp>
      <p:sp>
        <p:nvSpPr>
          <p:cNvPr id="5" name="TextBox 4"/>
          <p:cNvSpPr txBox="1"/>
          <p:nvPr/>
        </p:nvSpPr>
        <p:spPr>
          <a:xfrm>
            <a:off x="1600200" y="240268"/>
            <a:ext cx="6433973" cy="584776"/>
          </a:xfrm>
          <a:prstGeom prst="rect">
            <a:avLst/>
          </a:prstGeom>
          <a:noFill/>
        </p:spPr>
        <p:txBody>
          <a:bodyPr wrap="none" rtlCol="0">
            <a:spAutoFit/>
          </a:bodyPr>
          <a:lstStyle/>
          <a:p>
            <a:r>
              <a:rPr lang="en-US" sz="3200" dirty="0" smtClean="0"/>
              <a:t>Diff Diagnosis of nausea and vomiting </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191000" cy="6400800"/>
          </a:xfrm>
        </p:spPr>
        <p:txBody>
          <a:bodyPr>
            <a:normAutofit fontScale="47500" lnSpcReduction="20000"/>
          </a:bodyPr>
          <a:lstStyle/>
          <a:p>
            <a:r>
              <a:rPr lang="en-US" sz="4211" b="1" dirty="0" smtClean="0"/>
              <a:t>Infectious causes</a:t>
            </a:r>
          </a:p>
          <a:p>
            <a:r>
              <a:rPr lang="en-US" dirty="0" smtClean="0"/>
              <a:t>Gastroenteritis</a:t>
            </a:r>
          </a:p>
          <a:p>
            <a:r>
              <a:rPr lang="en-US" dirty="0" smtClean="0"/>
              <a:t>Viral</a:t>
            </a:r>
          </a:p>
          <a:p>
            <a:r>
              <a:rPr lang="en-US" dirty="0" smtClean="0"/>
              <a:t>Bacterial</a:t>
            </a:r>
          </a:p>
          <a:p>
            <a:r>
              <a:rPr lang="en-US" dirty="0" err="1" smtClean="0"/>
              <a:t>Nongastrointestinal</a:t>
            </a:r>
            <a:r>
              <a:rPr lang="en-US" dirty="0" smtClean="0"/>
              <a:t> infections</a:t>
            </a:r>
          </a:p>
          <a:p>
            <a:r>
              <a:rPr lang="en-US" dirty="0" err="1" smtClean="0"/>
              <a:t>Otitis</a:t>
            </a:r>
            <a:r>
              <a:rPr lang="en-US" dirty="0" smtClean="0"/>
              <a:t> media</a:t>
            </a:r>
          </a:p>
          <a:p>
            <a:r>
              <a:rPr lang="en-US" sz="4211" b="1" dirty="0" smtClean="0"/>
              <a:t>Disorders of the gut and peritoneum</a:t>
            </a:r>
          </a:p>
          <a:p>
            <a:r>
              <a:rPr lang="en-US" dirty="0" smtClean="0"/>
              <a:t>Mechanical obstruction</a:t>
            </a:r>
          </a:p>
          <a:p>
            <a:r>
              <a:rPr lang="en-US" dirty="0" smtClean="0"/>
              <a:t>Gastric outlet obstruction</a:t>
            </a:r>
          </a:p>
          <a:p>
            <a:r>
              <a:rPr lang="en-US" dirty="0" smtClean="0"/>
              <a:t>Small bowel obstruction</a:t>
            </a:r>
          </a:p>
          <a:p>
            <a:r>
              <a:rPr lang="en-US" dirty="0" smtClean="0"/>
              <a:t>Functional gastrointestinal disorders</a:t>
            </a:r>
          </a:p>
          <a:p>
            <a:r>
              <a:rPr lang="en-US" dirty="0" err="1" smtClean="0"/>
              <a:t>Gastroparesis</a:t>
            </a:r>
            <a:endParaRPr lang="en-US" dirty="0" smtClean="0"/>
          </a:p>
          <a:p>
            <a:r>
              <a:rPr lang="en-US" dirty="0" smtClean="0"/>
              <a:t>Chronic intestinal pseudo-obstruction</a:t>
            </a:r>
          </a:p>
          <a:p>
            <a:r>
              <a:rPr lang="en-US" dirty="0" err="1" smtClean="0"/>
              <a:t>Nonulcer</a:t>
            </a:r>
            <a:r>
              <a:rPr lang="en-US" dirty="0" smtClean="0"/>
              <a:t> dyspepsia</a:t>
            </a:r>
          </a:p>
          <a:p>
            <a:r>
              <a:rPr lang="en-US" dirty="0" smtClean="0"/>
              <a:t>Irritable bowel syndrome</a:t>
            </a:r>
          </a:p>
          <a:p>
            <a:r>
              <a:rPr lang="en-US" dirty="0" smtClean="0"/>
              <a:t>Organic gastrointestinal disorders</a:t>
            </a:r>
          </a:p>
          <a:p>
            <a:r>
              <a:rPr lang="en-US" dirty="0" smtClean="0"/>
              <a:t>Pancreatic </a:t>
            </a:r>
            <a:r>
              <a:rPr lang="en-US" dirty="0" err="1" smtClean="0"/>
              <a:t>adenocarcinoma</a:t>
            </a:r>
            <a:endParaRPr lang="en-US" dirty="0" smtClean="0"/>
          </a:p>
          <a:p>
            <a:r>
              <a:rPr lang="en-US" dirty="0" smtClean="0"/>
              <a:t>Inflammatory </a:t>
            </a:r>
            <a:r>
              <a:rPr lang="en-US" dirty="0" err="1" smtClean="0"/>
              <a:t>intraperitoneal</a:t>
            </a:r>
            <a:r>
              <a:rPr lang="en-US" dirty="0" smtClean="0"/>
              <a:t> disease</a:t>
            </a:r>
          </a:p>
          <a:p>
            <a:r>
              <a:rPr lang="en-US" dirty="0" smtClean="0"/>
              <a:t>Peptic ulcer disease</a:t>
            </a:r>
          </a:p>
          <a:p>
            <a:r>
              <a:rPr lang="en-US" dirty="0" err="1" smtClean="0"/>
              <a:t>Cholecystitis</a:t>
            </a:r>
            <a:endParaRPr lang="en-US" dirty="0" smtClean="0"/>
          </a:p>
          <a:p>
            <a:r>
              <a:rPr lang="en-US" dirty="0" smtClean="0"/>
              <a:t>Pancreatitis</a:t>
            </a:r>
          </a:p>
          <a:p>
            <a:r>
              <a:rPr lang="en-US" dirty="0" smtClean="0"/>
              <a:t>Hepatitis</a:t>
            </a:r>
          </a:p>
          <a:p>
            <a:r>
              <a:rPr lang="en-US" dirty="0" err="1" smtClean="0"/>
              <a:t>Crohn's</a:t>
            </a:r>
            <a:r>
              <a:rPr lang="en-US" dirty="0" smtClean="0"/>
              <a:t> disease</a:t>
            </a:r>
          </a:p>
          <a:p>
            <a:r>
              <a:rPr lang="en-US" dirty="0" smtClean="0"/>
              <a:t>Mesenteric ischemia</a:t>
            </a:r>
          </a:p>
          <a:p>
            <a:r>
              <a:rPr lang="en-US" dirty="0" smtClean="0"/>
              <a:t>Retroperitoneal fibrosis</a:t>
            </a:r>
          </a:p>
          <a:p>
            <a:r>
              <a:rPr lang="en-US" dirty="0" smtClean="0"/>
              <a:t>Mucosal metastases</a:t>
            </a:r>
          </a:p>
          <a:p>
            <a:endParaRPr lang="en-US" dirty="0"/>
          </a:p>
        </p:txBody>
      </p:sp>
      <p:sp>
        <p:nvSpPr>
          <p:cNvPr id="4" name="TextBox 3"/>
          <p:cNvSpPr txBox="1"/>
          <p:nvPr/>
        </p:nvSpPr>
        <p:spPr>
          <a:xfrm>
            <a:off x="5410200" y="228600"/>
            <a:ext cx="3429000" cy="7201971"/>
          </a:xfrm>
          <a:prstGeom prst="rect">
            <a:avLst/>
          </a:prstGeom>
          <a:noFill/>
        </p:spPr>
        <p:txBody>
          <a:bodyPr wrap="square" rtlCol="0">
            <a:spAutoFit/>
          </a:bodyPr>
          <a:lstStyle/>
          <a:p>
            <a:r>
              <a:rPr lang="en-US" sz="2000" b="1" dirty="0" smtClean="0"/>
              <a:t>CNS causes</a:t>
            </a:r>
            <a:r>
              <a:rPr lang="en-US" b="1" dirty="0" smtClean="0"/>
              <a:t>	</a:t>
            </a:r>
            <a:endParaRPr lang="en-US" sz="1500" b="1" dirty="0" smtClean="0"/>
          </a:p>
          <a:p>
            <a:r>
              <a:rPr lang="en-US" sz="1500" dirty="0" smtClean="0"/>
              <a:t>Migraine	</a:t>
            </a:r>
          </a:p>
          <a:p>
            <a:r>
              <a:rPr lang="en-US" sz="1500" dirty="0" smtClean="0"/>
              <a:t>Increased intracranial pressure	</a:t>
            </a:r>
          </a:p>
          <a:p>
            <a:r>
              <a:rPr lang="en-US" sz="1500" dirty="0" smtClean="0"/>
              <a:t>Malignancy	</a:t>
            </a:r>
          </a:p>
          <a:p>
            <a:r>
              <a:rPr lang="en-US" sz="1500" dirty="0" smtClean="0"/>
              <a:t>Hemorrhage	</a:t>
            </a:r>
          </a:p>
          <a:p>
            <a:r>
              <a:rPr lang="en-US" sz="1500" dirty="0" smtClean="0"/>
              <a:t>Infarction	</a:t>
            </a:r>
          </a:p>
          <a:p>
            <a:r>
              <a:rPr lang="en-US" sz="1500" dirty="0" smtClean="0"/>
              <a:t>Abscess	</a:t>
            </a:r>
          </a:p>
          <a:p>
            <a:r>
              <a:rPr lang="en-US" sz="1500" dirty="0" smtClean="0"/>
              <a:t>Meningitis	</a:t>
            </a:r>
          </a:p>
          <a:p>
            <a:r>
              <a:rPr lang="en-US" sz="1500" dirty="0" smtClean="0"/>
              <a:t>Congenital malformation	</a:t>
            </a:r>
          </a:p>
          <a:p>
            <a:r>
              <a:rPr lang="en-US" sz="1500" dirty="0" smtClean="0"/>
              <a:t>Hydrocephalus	</a:t>
            </a:r>
          </a:p>
          <a:p>
            <a:r>
              <a:rPr lang="en-US" sz="1500" dirty="0" err="1" smtClean="0"/>
              <a:t>Pseudotumor</a:t>
            </a:r>
            <a:r>
              <a:rPr lang="en-US" sz="1500" dirty="0" smtClean="0"/>
              <a:t> </a:t>
            </a:r>
            <a:r>
              <a:rPr lang="en-US" sz="1500" dirty="0" err="1" smtClean="0"/>
              <a:t>cerebri</a:t>
            </a:r>
            <a:r>
              <a:rPr lang="en-US" sz="1500" dirty="0" smtClean="0"/>
              <a:t>	</a:t>
            </a:r>
          </a:p>
          <a:p>
            <a:r>
              <a:rPr lang="en-US" sz="1500" dirty="0" smtClean="0"/>
              <a:t>Seizure disorders	</a:t>
            </a:r>
          </a:p>
          <a:p>
            <a:r>
              <a:rPr lang="en-US" sz="1500" dirty="0" err="1" smtClean="0"/>
              <a:t>Demyelinating</a:t>
            </a:r>
            <a:r>
              <a:rPr lang="en-US" sz="1500" dirty="0" smtClean="0"/>
              <a:t> disorders	</a:t>
            </a:r>
          </a:p>
          <a:p>
            <a:r>
              <a:rPr lang="en-US" sz="1500" dirty="0" smtClean="0"/>
              <a:t>Emotional responses	</a:t>
            </a:r>
          </a:p>
          <a:p>
            <a:r>
              <a:rPr lang="en-US" sz="1500" dirty="0" smtClean="0"/>
              <a:t>Psychiatric disease	</a:t>
            </a:r>
          </a:p>
          <a:p>
            <a:r>
              <a:rPr lang="en-US" sz="1500" dirty="0" smtClean="0"/>
              <a:t>Psychogenic vomiting	</a:t>
            </a:r>
          </a:p>
          <a:p>
            <a:r>
              <a:rPr lang="en-US" sz="1500" dirty="0" smtClean="0"/>
              <a:t>Anxiety disorders	</a:t>
            </a:r>
          </a:p>
          <a:p>
            <a:r>
              <a:rPr lang="en-US" sz="1500" dirty="0" smtClean="0"/>
              <a:t>Depression	</a:t>
            </a:r>
          </a:p>
          <a:p>
            <a:r>
              <a:rPr lang="en-US" sz="1500" dirty="0" smtClean="0"/>
              <a:t>Pain	</a:t>
            </a:r>
          </a:p>
          <a:p>
            <a:r>
              <a:rPr lang="en-US" sz="1500" dirty="0" smtClean="0"/>
              <a:t>Anorexia nervosa	</a:t>
            </a:r>
          </a:p>
          <a:p>
            <a:r>
              <a:rPr lang="en-US" sz="1500" dirty="0" smtClean="0"/>
              <a:t>Bulimia nervosa	</a:t>
            </a:r>
          </a:p>
          <a:p>
            <a:r>
              <a:rPr lang="en-US" sz="1500" dirty="0" smtClean="0"/>
              <a:t>Labyrinthine disorders	</a:t>
            </a:r>
          </a:p>
          <a:p>
            <a:r>
              <a:rPr lang="en-US" sz="1500" dirty="0" smtClean="0"/>
              <a:t>Motion sickness	</a:t>
            </a:r>
          </a:p>
          <a:p>
            <a:r>
              <a:rPr lang="en-US" sz="1500" dirty="0" err="1" smtClean="0"/>
              <a:t>Labyrinthitis</a:t>
            </a:r>
            <a:r>
              <a:rPr lang="en-US" sz="1500" dirty="0" smtClean="0"/>
              <a:t>	</a:t>
            </a:r>
          </a:p>
          <a:p>
            <a:r>
              <a:rPr lang="en-US" sz="1500" dirty="0" smtClean="0"/>
              <a:t>Tumors	</a:t>
            </a:r>
          </a:p>
          <a:p>
            <a:r>
              <a:rPr lang="en-US" sz="1500" dirty="0" err="1" smtClean="0"/>
              <a:t>Meniere's</a:t>
            </a:r>
            <a:r>
              <a:rPr lang="en-US" sz="1500" dirty="0" smtClean="0"/>
              <a:t> disease	</a:t>
            </a:r>
          </a:p>
          <a:p>
            <a:r>
              <a:rPr lang="en-US" sz="1500" dirty="0" smtClean="0"/>
              <a:t>Iatrogenic	</a:t>
            </a:r>
          </a:p>
          <a:p>
            <a:r>
              <a:rPr lang="en-US" sz="1500" dirty="0" err="1" smtClean="0"/>
              <a:t>Fluorescein</a:t>
            </a:r>
            <a:r>
              <a:rPr lang="en-US" sz="1500" dirty="0" smtClean="0"/>
              <a:t> angiography</a:t>
            </a:r>
            <a:r>
              <a:rPr lang="en-US" dirty="0" smtClean="0"/>
              <a:t>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fontScale="55000" lnSpcReduction="20000"/>
          </a:bodyPr>
          <a:lstStyle/>
          <a:p>
            <a:r>
              <a:rPr lang="en-US" sz="3636" b="1" dirty="0" err="1" smtClean="0"/>
              <a:t>Endocrinologic</a:t>
            </a:r>
            <a:r>
              <a:rPr lang="en-US" sz="3636" b="1" dirty="0" smtClean="0"/>
              <a:t> and metabolic causes</a:t>
            </a:r>
          </a:p>
          <a:p>
            <a:r>
              <a:rPr lang="en-US" dirty="0" smtClean="0"/>
              <a:t>Pregnancy</a:t>
            </a:r>
          </a:p>
          <a:p>
            <a:r>
              <a:rPr lang="en-US" dirty="0" smtClean="0"/>
              <a:t>***</a:t>
            </a:r>
            <a:r>
              <a:rPr lang="en-US" dirty="0" err="1" smtClean="0"/>
              <a:t>preeclampia</a:t>
            </a:r>
            <a:endParaRPr lang="en-US" dirty="0" smtClean="0"/>
          </a:p>
          <a:p>
            <a:r>
              <a:rPr lang="en-US" dirty="0" smtClean="0"/>
              <a:t>***HELLP syndrome</a:t>
            </a:r>
          </a:p>
          <a:p>
            <a:r>
              <a:rPr lang="en-US" dirty="0" smtClean="0"/>
              <a:t>***fatty liver of pregnancy</a:t>
            </a:r>
          </a:p>
          <a:p>
            <a:r>
              <a:rPr lang="en-US" dirty="0" smtClean="0"/>
              <a:t>Other endocrine and metabolic</a:t>
            </a:r>
          </a:p>
          <a:p>
            <a:r>
              <a:rPr lang="en-US" dirty="0" smtClean="0"/>
              <a:t>Uremia</a:t>
            </a:r>
          </a:p>
          <a:p>
            <a:r>
              <a:rPr lang="en-US" dirty="0" smtClean="0"/>
              <a:t>Diabetic </a:t>
            </a:r>
            <a:r>
              <a:rPr lang="en-US" dirty="0" err="1" smtClean="0"/>
              <a:t>ketoacidosis</a:t>
            </a:r>
            <a:endParaRPr lang="en-US" dirty="0" smtClean="0"/>
          </a:p>
          <a:p>
            <a:r>
              <a:rPr lang="en-US" dirty="0" smtClean="0"/>
              <a:t>Hyperparathyroidism</a:t>
            </a:r>
          </a:p>
          <a:p>
            <a:r>
              <a:rPr lang="en-US" dirty="0" err="1" smtClean="0"/>
              <a:t>Hypoparathyroidism</a:t>
            </a:r>
            <a:endParaRPr lang="en-US" dirty="0" smtClean="0"/>
          </a:p>
          <a:p>
            <a:r>
              <a:rPr lang="en-US" dirty="0" smtClean="0"/>
              <a:t>Hyperthyroidism</a:t>
            </a:r>
          </a:p>
          <a:p>
            <a:r>
              <a:rPr lang="en-US" dirty="0" smtClean="0"/>
              <a:t>Addison's disease</a:t>
            </a:r>
          </a:p>
          <a:p>
            <a:r>
              <a:rPr lang="en-US" dirty="0" smtClean="0"/>
              <a:t>Acute intermittent </a:t>
            </a:r>
            <a:r>
              <a:rPr lang="en-US" dirty="0" err="1" smtClean="0"/>
              <a:t>porphyria</a:t>
            </a:r>
            <a:endParaRPr lang="en-US" dirty="0" smtClean="0"/>
          </a:p>
          <a:p>
            <a:r>
              <a:rPr lang="en-US" dirty="0" smtClean="0"/>
              <a:t>Postoperative nausea and vomiting</a:t>
            </a:r>
          </a:p>
          <a:p>
            <a:r>
              <a:rPr lang="en-US" dirty="0" smtClean="0"/>
              <a:t>Cyclic vomiting syndrome</a:t>
            </a:r>
          </a:p>
          <a:p>
            <a:r>
              <a:rPr lang="en-US" dirty="0" smtClean="0"/>
              <a:t>Miscellaneous causes</a:t>
            </a:r>
          </a:p>
          <a:p>
            <a:r>
              <a:rPr lang="en-US" dirty="0" smtClean="0"/>
              <a:t>Cardiac disease</a:t>
            </a:r>
          </a:p>
          <a:p>
            <a:r>
              <a:rPr lang="en-US" dirty="0" smtClean="0"/>
              <a:t>Myocardial infarction</a:t>
            </a:r>
          </a:p>
          <a:p>
            <a:r>
              <a:rPr lang="en-US" dirty="0" smtClean="0"/>
              <a:t>Congestive heart failure</a:t>
            </a:r>
          </a:p>
          <a:p>
            <a:r>
              <a:rPr lang="en-US" dirty="0" smtClean="0"/>
              <a:t>Radiofrequency ablation</a:t>
            </a:r>
          </a:p>
          <a:p>
            <a:r>
              <a:rPr lang="en-US" dirty="0" smtClean="0"/>
              <a:t>Starvation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TotalTime>
  <Words>1636</Words>
  <Application>Microsoft Office PowerPoint</Application>
  <PresentationFormat>On-screen Show (4:3)</PresentationFormat>
  <Paragraphs>322</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Nausea and Vomiting in Pregnancy:</vt:lpstr>
      <vt:lpstr>Case Presentation: </vt:lpstr>
      <vt:lpstr>Medications:  prenatal vitamins; methyldopa 250 BID  Physical Exam:       VS  BP: 120/70 HR: 90 R: 20        Gen: comfortable; NAD       HEENT: MMM      CV: S1 S2 RRR -murmurs         Resp: CTA b/l      GI: +BS soft, NT/ND     Extremities: no edema b/l      Neuro: pt ambulating, no gross deficits; 2+ DT reflexes  Labs:   urine: SG 1.020; neg protein, neg glucose, neg protein, neg ketones   Further workup for the nausea and vomiting?  </vt:lpstr>
      <vt:lpstr>Definitions</vt:lpstr>
      <vt:lpstr>Pathogenesis</vt:lpstr>
      <vt:lpstr>What we can do......The Workup</vt:lpstr>
      <vt:lpstr>Slide 7</vt:lpstr>
      <vt:lpstr>Slide 8</vt:lpstr>
      <vt:lpstr>Slide 9</vt:lpstr>
      <vt:lpstr>Workup…</vt:lpstr>
      <vt:lpstr>Slide 11</vt:lpstr>
      <vt:lpstr>Non-pharm Interventions Continued….</vt:lpstr>
      <vt:lpstr>Non-Pharm Interventions  Continued…</vt:lpstr>
      <vt:lpstr>Acupuncture and Acupressure</vt:lpstr>
      <vt:lpstr>Acupressure</vt:lpstr>
      <vt:lpstr>Slide 16</vt:lpstr>
      <vt:lpstr>Slide 17</vt:lpstr>
      <vt:lpstr>Pharmacologic approach:</vt:lpstr>
      <vt:lpstr>Slide 19</vt:lpstr>
      <vt:lpstr>Slide 20</vt:lpstr>
      <vt:lpstr>Slide 21</vt:lpstr>
      <vt:lpstr>Back to the case….</vt:lpstr>
      <vt:lpstr>Slide 23</vt:lpstr>
      <vt:lpstr>Slide 24</vt:lpstr>
    </vt:vector>
  </TitlesOfParts>
  <Company>Montefiore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Harini Kumar</dc:creator>
  <cp:lastModifiedBy>Rebecca Williams</cp:lastModifiedBy>
  <cp:revision>18</cp:revision>
  <dcterms:created xsi:type="dcterms:W3CDTF">2009-05-15T17:14:43Z</dcterms:created>
  <dcterms:modified xsi:type="dcterms:W3CDTF">2009-05-17T14:45:01Z</dcterms:modified>
</cp:coreProperties>
</file>